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726" r:id="rId2"/>
    <p:sldId id="744" r:id="rId3"/>
    <p:sldId id="792" r:id="rId4"/>
    <p:sldId id="841" r:id="rId5"/>
    <p:sldId id="842" r:id="rId6"/>
    <p:sldId id="843" r:id="rId7"/>
    <p:sldId id="807" r:id="rId8"/>
    <p:sldId id="847" r:id="rId9"/>
    <p:sldId id="845" r:id="rId10"/>
    <p:sldId id="846" r:id="rId11"/>
    <p:sldId id="844" r:id="rId12"/>
    <p:sldId id="797" r:id="rId13"/>
    <p:sldId id="800" r:id="rId14"/>
    <p:sldId id="848" r:id="rId15"/>
    <p:sldId id="801" r:id="rId16"/>
    <p:sldId id="805" r:id="rId17"/>
    <p:sldId id="802" r:id="rId18"/>
    <p:sldId id="793" r:id="rId19"/>
    <p:sldId id="808" r:id="rId20"/>
    <p:sldId id="849" r:id="rId21"/>
    <p:sldId id="850" r:id="rId22"/>
    <p:sldId id="851" r:id="rId23"/>
    <p:sldId id="811" r:id="rId24"/>
    <p:sldId id="812" r:id="rId25"/>
    <p:sldId id="814" r:id="rId26"/>
    <p:sldId id="815" r:id="rId27"/>
    <p:sldId id="816" r:id="rId28"/>
    <p:sldId id="817" r:id="rId29"/>
    <p:sldId id="820" r:id="rId30"/>
  </p:sldIdLst>
  <p:sldSz cx="12192000" cy="6858000"/>
  <p:notesSz cx="9866313" cy="6735763"/>
  <p:embeddedFontLst>
    <p:embeddedFont>
      <p:font typeface="HY견고딕" panose="02030600000101010101" pitchFamily="18" charset="-127"/>
      <p:regular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DB18FB4-D122-4FAD-ACFA-EA4F139094DB}">
          <p14:sldIdLst>
            <p14:sldId id="726"/>
          </p14:sldIdLst>
        </p14:section>
        <p14:section name="신규 런칭" id="{2955F383-6F4F-4D96-8F5D-5A051B505CAC}">
          <p14:sldIdLst>
            <p14:sldId id="744"/>
            <p14:sldId id="792"/>
            <p14:sldId id="841"/>
            <p14:sldId id="842"/>
            <p14:sldId id="843"/>
            <p14:sldId id="807"/>
            <p14:sldId id="847"/>
            <p14:sldId id="845"/>
            <p14:sldId id="846"/>
            <p14:sldId id="844"/>
            <p14:sldId id="797"/>
            <p14:sldId id="800"/>
            <p14:sldId id="848"/>
            <p14:sldId id="801"/>
            <p14:sldId id="805"/>
            <p14:sldId id="802"/>
            <p14:sldId id="793"/>
            <p14:sldId id="808"/>
            <p14:sldId id="849"/>
            <p14:sldId id="850"/>
            <p14:sldId id="851"/>
            <p14:sldId id="811"/>
            <p14:sldId id="812"/>
            <p14:sldId id="814"/>
            <p14:sldId id="815"/>
            <p14:sldId id="816"/>
            <p14:sldId id="817"/>
            <p14:sldId id="8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91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한혜진" initials="한" lastIdx="1" clrIdx="0"/>
  <p:cmAuthor id="2" name="User" initials="U" lastIdx="1" clrIdx="1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553C"/>
    <a:srgbClr val="FF1D1D"/>
    <a:srgbClr val="DEEBF7"/>
    <a:srgbClr val="FFFFFF"/>
    <a:srgbClr val="024DA0"/>
    <a:srgbClr val="ED7D31"/>
    <a:srgbClr val="4472C4"/>
    <a:srgbClr val="D9D9D9"/>
    <a:srgbClr val="FFE1E1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0" autoAdjust="0"/>
    <p:restoredTop sz="96652" autoAdjust="0"/>
  </p:normalViewPr>
  <p:slideViewPr>
    <p:cSldViewPr snapToGrid="0">
      <p:cViewPr varScale="1">
        <p:scale>
          <a:sx n="114" d="100"/>
          <a:sy n="114" d="100"/>
        </p:scale>
        <p:origin x="246" y="108"/>
      </p:cViewPr>
      <p:guideLst>
        <p:guide orient="horz" pos="2205"/>
        <p:guide pos="291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6" d="100"/>
          <a:sy n="116" d="100"/>
        </p:scale>
        <p:origin x="211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6255" cy="3381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87733" y="0"/>
            <a:ext cx="4276254" cy="3381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E8D378-8015-471B-B564-0512C1E95F99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397620"/>
            <a:ext cx="4276255" cy="3381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87733" y="6397620"/>
            <a:ext cx="4276254" cy="3381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84A370-B5F4-4CB9-BB6B-E4C0A74A96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796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17608" y="90616"/>
            <a:ext cx="4275403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7608" y="428574"/>
            <a:ext cx="7823668" cy="621657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88627" y="6397807"/>
            <a:ext cx="4275403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1AAA7C-52DF-4DF8-867E-DFE324611CC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머리글 개체 틀 1">
            <a:extLst>
              <a:ext uri="{FF2B5EF4-FFF2-40B4-BE49-F238E27FC236}">
                <a16:creationId xmlns:a16="http://schemas.microsoft.com/office/drawing/2014/main" id="{375E3BC1-B9A6-4911-BE3B-91C1CF35F960}"/>
              </a:ext>
            </a:extLst>
          </p:cNvPr>
          <p:cNvSpPr txBox="1">
            <a:spLocks/>
          </p:cNvSpPr>
          <p:nvPr/>
        </p:nvSpPr>
        <p:spPr>
          <a:xfrm>
            <a:off x="8015416" y="428574"/>
            <a:ext cx="1733289" cy="55850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18586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1495425" y="428625"/>
            <a:ext cx="11049000" cy="62166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632" y="3241586"/>
            <a:ext cx="7893050" cy="2652207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AA7C-52DF-4DF8-867E-DFE324611CC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052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14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054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82286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194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2466" y="17252"/>
            <a:ext cx="9375134" cy="6813376"/>
          </a:xfrm>
          <a:prstGeom prst="rect">
            <a:avLst/>
          </a:prstGeom>
          <a:noFill/>
          <a:ln w="12700"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prstClr val="black"/>
              </a:solidFill>
            </a:endParaRPr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F9DEEB23-F6E0-EB69-8509-C8CAB4178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6334" y="6465503"/>
            <a:ext cx="2743200" cy="365125"/>
          </a:xfrm>
        </p:spPr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1820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801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057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805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371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986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122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212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47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034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64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15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hyperlink" Target="https://youtu.be/8tanvkae16M" TargetMode="External"/><Relationship Id="rId5" Type="http://schemas.openxmlformats.org/officeDocument/2006/relationships/tags" Target="../tags/tag5.xml"/><Relationship Id="rId10" Type="http://schemas.openxmlformats.org/officeDocument/2006/relationships/hyperlink" Target="https://www.miraeij.com/gosi/professor/home/?c3RlYWNoZXJfZms9MTAz" TargetMode="Externa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13.xml"/><Relationship Id="rId1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raeij.com/gosi/professor/home/?c3RlYWNoZXJfZms9NTg=" TargetMode="External"/><Relationship Id="rId2" Type="http://schemas.openxmlformats.org/officeDocument/2006/relationships/hyperlink" Target="https://www.miraeij.com/gosi/professor/home/?c3RlYWNoZXJfZms9NTI=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6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3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cafe.naver.com/kts9719" TargetMode="External"/><Relationship Id="rId7" Type="http://schemas.microsoft.com/office/2007/relationships/hdphoto" Target="../media/hdphoto4.wdp"/><Relationship Id="rId2" Type="http://schemas.openxmlformats.org/officeDocument/2006/relationships/hyperlink" Target="https://www.miraeij.com/police/promotion/clicking/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hyperlink" Target="https://cafe.daum.net/9glade" TargetMode="External"/><Relationship Id="rId10" Type="http://schemas.openxmlformats.org/officeDocument/2006/relationships/image" Target="../media/image30.png"/><Relationship Id="rId4" Type="http://schemas.openxmlformats.org/officeDocument/2006/relationships/hyperlink" Target="https://cafe.naver.com/gugrade" TargetMode="External"/><Relationship Id="rId9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raeij.com/gosi/professor/home/?c3RlYWNoZXJfZms9NTg=" TargetMode="External"/><Relationship Id="rId2" Type="http://schemas.openxmlformats.org/officeDocument/2006/relationships/hyperlink" Target="https://www.miraeij.com/gosi/professor/home/?c3RlYWNoZXJfZms9NTI=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1845980" y="1867366"/>
            <a:ext cx="8312150" cy="0"/>
          </a:xfrm>
          <a:prstGeom prst="line">
            <a:avLst/>
          </a:prstGeom>
          <a:noFill/>
          <a:ln w="53975">
            <a:solidFill>
              <a:schemeClr val="accent5"/>
            </a:solidFill>
            <a:round/>
            <a:headEnd/>
            <a:tailEnd/>
          </a:ln>
        </p:spPr>
        <p:txBody>
          <a:bodyPr lIns="91423" tIns="45712" rIns="91423" bIns="45712"/>
          <a:lstStyle/>
          <a:p>
            <a:endParaRPr lang="ko-KR" altLang="en-US"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478" y="5826036"/>
            <a:ext cx="2247171" cy="702751"/>
          </a:xfrm>
          <a:prstGeom prst="rect">
            <a:avLst/>
          </a:prstGeom>
        </p:spPr>
      </p:pic>
      <p:sp>
        <p:nvSpPr>
          <p:cNvPr id="17" name="Line 3"/>
          <p:cNvSpPr>
            <a:spLocks noChangeShapeType="1"/>
          </p:cNvSpPr>
          <p:nvPr/>
        </p:nvSpPr>
        <p:spPr bwMode="auto">
          <a:xfrm>
            <a:off x="1845980" y="3518883"/>
            <a:ext cx="8312150" cy="0"/>
          </a:xfrm>
          <a:prstGeom prst="line">
            <a:avLst/>
          </a:prstGeom>
          <a:noFill/>
          <a:ln w="53975">
            <a:solidFill>
              <a:schemeClr val="accent5"/>
            </a:solidFill>
            <a:round/>
            <a:headEnd/>
            <a:tailEnd/>
          </a:ln>
        </p:spPr>
        <p:txBody>
          <a:bodyPr lIns="91423" tIns="45712" rIns="91423" bIns="45712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50780" y="1871637"/>
            <a:ext cx="7384869" cy="1647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b="1" dirty="0"/>
              <a:t>2024 </a:t>
            </a:r>
            <a:r>
              <a:rPr lang="ko-KR" altLang="en-US" sz="3600" b="1" dirty="0"/>
              <a:t>고시</a:t>
            </a:r>
            <a:r>
              <a:rPr lang="en-US" altLang="ko-KR" sz="3600" b="1" dirty="0"/>
              <a:t> 0</a:t>
            </a:r>
            <a:r>
              <a:rPr lang="ko-KR" altLang="en-US" sz="3600" b="1" dirty="0"/>
              <a:t>원 미래패스</a:t>
            </a:r>
            <a:endParaRPr lang="en-US" altLang="ko-KR" sz="3600" b="1" dirty="0"/>
          </a:p>
          <a:p>
            <a:pPr algn="ctr">
              <a:lnSpc>
                <a:spcPct val="150000"/>
              </a:lnSpc>
            </a:pPr>
            <a:r>
              <a:rPr lang="ko-KR" altLang="en-US" sz="3600" b="1" dirty="0"/>
              <a:t>페이지</a:t>
            </a:r>
            <a:endParaRPr lang="en-US" altLang="ko-KR" sz="3600" b="1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93939E0-C27D-616D-E546-F5D4E9122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082511"/>
              </p:ext>
            </p:extLst>
          </p:nvPr>
        </p:nvGraphicFramePr>
        <p:xfrm>
          <a:off x="8248650" y="4828478"/>
          <a:ext cx="3060266" cy="12741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2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7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나눔바른고딕" panose="020B0603020101020101" pitchFamily="50" charset="-127"/>
                        </a:rPr>
                        <a:t>프로젝트 명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b="1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+mn-lt"/>
                        </a:rPr>
                        <a:t>고시 </a:t>
                      </a:r>
                      <a:r>
                        <a:rPr lang="en-US" altLang="ko-KR" sz="900" b="1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+mn-lt"/>
                        </a:rPr>
                        <a:t>7</a:t>
                      </a:r>
                      <a:r>
                        <a:rPr lang="ko-KR" altLang="en-US" sz="900" b="1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+mn-lt"/>
                        </a:rPr>
                        <a:t>급 미래패스 신규</a:t>
                      </a:r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9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나눔바른고딕" panose="020B0603020101020101" pitchFamily="50" charset="-127"/>
                        </a:rPr>
                        <a:t>버전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>
                          <a:latin typeface="+mn-lt"/>
                        </a:rPr>
                        <a:t>V3.2</a:t>
                      </a:r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나눔바른고딕" panose="020B0603020101020101" pitchFamily="50" charset="-127"/>
                        </a:rPr>
                        <a:t>작성일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>
                          <a:latin typeface="+mn-lt"/>
                        </a:rPr>
                        <a:t>2023.02.16</a:t>
                      </a:r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9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나눔바른고딕" panose="020B0603020101020101" pitchFamily="50" charset="-127"/>
                        </a:rPr>
                        <a:t>기획 담당자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latin typeface="+mn-lt"/>
                        </a:rPr>
                        <a:t>온라인 서비스기획팀 </a:t>
                      </a:r>
                      <a:r>
                        <a:rPr lang="ko-KR" altLang="en-US" sz="900" dirty="0" err="1">
                          <a:latin typeface="+mn-lt"/>
                        </a:rPr>
                        <a:t>정남헌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7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나눔바른고딕" panose="020B0603020101020101" pitchFamily="50" charset="-127"/>
                        </a:rPr>
                        <a:t>오픈 예정일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>
                          <a:latin typeface="+mn-lt"/>
                        </a:rPr>
                        <a:t>2022.02.22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6506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Group 87">
            <a:extLst>
              <a:ext uri="{FF2B5EF4-FFF2-40B4-BE49-F238E27FC236}">
                <a16:creationId xmlns:a16="http://schemas.microsoft.com/office/drawing/2014/main" id="{194687D0-02B1-A2C5-2F4D-7716CCCE11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4235291"/>
              </p:ext>
            </p:extLst>
          </p:nvPr>
        </p:nvGraphicFramePr>
        <p:xfrm>
          <a:off x="9430473" y="1"/>
          <a:ext cx="2761527" cy="408872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>
                          <a:latin typeface="+mn-ea"/>
                        </a:rPr>
                        <a:t>정통 교수 홈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hlinkClick r:id="rId10"/>
                        </a:rPr>
                        <a:t>https://www.miraeij.com/gosi/professor/home/?c3RlYWNoZXJfZms9MTAz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ko-KR" altLang="en-US" sz="800" dirty="0">
                          <a:latin typeface="+mn-ea"/>
                        </a:rPr>
                        <a:t>정통 교수 유투브 </a:t>
                      </a:r>
                      <a:r>
                        <a:rPr lang="en-US" altLang="ko-KR" sz="800" dirty="0">
                          <a:latin typeface="+mn-ea"/>
                        </a:rPr>
                        <a:t>url: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hlinkClick r:id="rId11"/>
                        </a:rPr>
                        <a:t>https://youtu.be/8tanvkae16M</a:t>
                      </a:r>
                      <a:endParaRPr lang="en-US" altLang="ko-KR" sz="800"/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>
                          <a:latin typeface="+mn-ea"/>
                        </a:rPr>
                        <a:t>김정원 </a:t>
                      </a:r>
                      <a:r>
                        <a:rPr lang="en-US" altLang="ko-KR" sz="800" dirty="0">
                          <a:latin typeface="+mn-ea"/>
                        </a:rPr>
                        <a:t>T </a:t>
                      </a:r>
                      <a:r>
                        <a:rPr lang="ko-KR" altLang="en-US" sz="800" dirty="0" err="1">
                          <a:latin typeface="+mn-ea"/>
                        </a:rPr>
                        <a:t>교수홈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https://www.miraeij.com/gosi/professor/home/?c3RlYWNoZXJfZms9NTg=</a:t>
                      </a: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ko-KR" altLang="en-US" sz="800" dirty="0">
                          <a:latin typeface="+mn-ea"/>
                        </a:rPr>
                        <a:t>김정원 </a:t>
                      </a:r>
                      <a:r>
                        <a:rPr lang="en-US" altLang="ko-KR" sz="800" dirty="0">
                          <a:latin typeface="+mn-ea"/>
                        </a:rPr>
                        <a:t>T </a:t>
                      </a:r>
                      <a:r>
                        <a:rPr lang="ko-KR" altLang="en-US" sz="800" dirty="0">
                          <a:latin typeface="+mn-ea"/>
                        </a:rPr>
                        <a:t>유투브 </a:t>
                      </a:r>
                      <a:r>
                        <a:rPr lang="en-US" altLang="ko-KR" sz="800" dirty="0">
                          <a:latin typeface="+mn-ea"/>
                        </a:rPr>
                        <a:t>url: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https://youtu.be/zmhTg7HvuFI</a:t>
                      </a:r>
                      <a:endParaRPr lang="ko-KR" altLang="en-US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B1375C-4289-63E6-7C96-441323E2801B}"/>
              </a:ext>
            </a:extLst>
          </p:cNvPr>
          <p:cNvSpPr/>
          <p:nvPr/>
        </p:nvSpPr>
        <p:spPr>
          <a:xfrm>
            <a:off x="234892" y="255373"/>
            <a:ext cx="8976219" cy="63719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7C0DE37-531D-9ADA-C743-9548DBD5F301}"/>
              </a:ext>
            </a:extLst>
          </p:cNvPr>
          <p:cNvSpPr/>
          <p:nvPr/>
        </p:nvSpPr>
        <p:spPr>
          <a:xfrm>
            <a:off x="595352" y="417151"/>
            <a:ext cx="8134037" cy="29241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170633D-D86A-DD32-FADD-231BF4A7789F}"/>
              </a:ext>
            </a:extLst>
          </p:cNvPr>
          <p:cNvCxnSpPr/>
          <p:nvPr/>
        </p:nvCxnSpPr>
        <p:spPr>
          <a:xfrm>
            <a:off x="4550577" y="641809"/>
            <a:ext cx="0" cy="5160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C2C092E-EF30-72E3-CDE7-D77466B1149E}"/>
              </a:ext>
            </a:extLst>
          </p:cNvPr>
          <p:cNvGrpSpPr/>
          <p:nvPr/>
        </p:nvGrpSpPr>
        <p:grpSpPr>
          <a:xfrm>
            <a:off x="5471448" y="2154859"/>
            <a:ext cx="333375" cy="333375"/>
            <a:chOff x="5238750" y="5295386"/>
            <a:chExt cx="400050" cy="40005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6991B68-35B0-7823-1597-3D9060A8E3B8}"/>
                </a:ext>
              </a:extLst>
            </p:cNvPr>
            <p:cNvSpPr/>
            <p:nvPr/>
          </p:nvSpPr>
          <p:spPr>
            <a:xfrm>
              <a:off x="5238750" y="5295386"/>
              <a:ext cx="400050" cy="4000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1F2C4F7-5CAF-DBFE-7953-1EF72EF6DD4D}"/>
                </a:ext>
              </a:extLst>
            </p:cNvPr>
            <p:cNvGrpSpPr/>
            <p:nvPr/>
          </p:nvGrpSpPr>
          <p:grpSpPr>
            <a:xfrm>
              <a:off x="5343078" y="5351395"/>
              <a:ext cx="187926" cy="288032"/>
              <a:chOff x="8755264" y="242673"/>
              <a:chExt cx="326047" cy="499729"/>
            </a:xfrm>
          </p:grpSpPr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221E9E07-B0EA-6B08-C323-2D8B1D19F889}"/>
                  </a:ext>
                </a:extLst>
              </p:cNvPr>
              <p:cNvSpPr/>
              <p:nvPr/>
            </p:nvSpPr>
            <p:spPr>
              <a:xfrm>
                <a:off x="8755264" y="242673"/>
                <a:ext cx="326047" cy="281075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D7665077-57DD-6E43-BFA3-510B0B3526F4}"/>
                  </a:ext>
                </a:extLst>
              </p:cNvPr>
              <p:cNvSpPr/>
              <p:nvPr/>
            </p:nvSpPr>
            <p:spPr>
              <a:xfrm>
                <a:off x="8794640" y="523748"/>
                <a:ext cx="247294" cy="2186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0E11D469-D789-6A69-DE87-E2BF8BF57AF3}"/>
                  </a:ext>
                </a:extLst>
              </p:cNvPr>
              <p:cNvSpPr/>
              <p:nvPr/>
            </p:nvSpPr>
            <p:spPr>
              <a:xfrm>
                <a:off x="8895989" y="609600"/>
                <a:ext cx="45719" cy="1328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B47A8FC-FEE4-E04D-293E-BE9426DFB89E}"/>
              </a:ext>
            </a:extLst>
          </p:cNvPr>
          <p:cNvSpPr txBox="1"/>
          <p:nvPr/>
        </p:nvSpPr>
        <p:spPr>
          <a:xfrm>
            <a:off x="3323344" y="1990238"/>
            <a:ext cx="2795346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dirty="0" err="1">
                <a:latin typeface="+mn-ea"/>
              </a:rPr>
              <a:t>교정학</a:t>
            </a:r>
            <a:endParaRPr lang="en-US" altLang="ko-KR" b="1" dirty="0">
              <a:latin typeface="+mn-ea"/>
            </a:endParaRPr>
          </a:p>
          <a:p>
            <a:pPr algn="l"/>
            <a:r>
              <a:rPr lang="ko-KR" altLang="en-US" sz="4400" b="1" i="0" dirty="0">
                <a:effectLst/>
                <a:latin typeface="+mn-ea"/>
              </a:rPr>
              <a:t>정 통</a:t>
            </a:r>
            <a:r>
              <a:rPr lang="ko-KR" altLang="en-US" b="1" i="0" dirty="0">
                <a:effectLst/>
                <a:latin typeface="+mn-ea"/>
              </a:rPr>
              <a:t> 교수님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45D43285-9A74-8F67-D730-CBA7798DC0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3972" y="482727"/>
            <a:ext cx="2123039" cy="266784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E038667-C1E2-BF21-5ACD-6C80AF3600B3}"/>
              </a:ext>
            </a:extLst>
          </p:cNvPr>
          <p:cNvSpPr txBox="1"/>
          <p:nvPr/>
        </p:nvSpPr>
        <p:spPr>
          <a:xfrm>
            <a:off x="4698326" y="574364"/>
            <a:ext cx="32931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effectLst/>
                <a:latin typeface="+mn-ea"/>
              </a:rPr>
              <a:t>차별화 된 합격 노하우로</a:t>
            </a:r>
            <a:endParaRPr lang="en-US" altLang="ko-KR" b="1" i="0" dirty="0">
              <a:effectLst/>
              <a:latin typeface="+mn-ea"/>
            </a:endParaRPr>
          </a:p>
          <a:p>
            <a:pPr algn="l"/>
            <a:r>
              <a:rPr lang="ko-KR" altLang="en-US" b="1" i="0" dirty="0">
                <a:effectLst/>
                <a:latin typeface="+mn-ea"/>
              </a:rPr>
              <a:t>최단기 합격</a:t>
            </a:r>
          </a:p>
        </p:txBody>
      </p:sp>
      <p:grpSp>
        <p:nvGrpSpPr>
          <p:cNvPr id="48" name="Video Player" descr="&lt;SmartSettings&gt;&lt;SmartResize enabled=&quot;True&quot; minWidth=&quot;70&quot; minHeight=&quot;70&quot; /&gt;&lt;/SmartSettings&gt;">
            <a:extLst>
              <a:ext uri="{FF2B5EF4-FFF2-40B4-BE49-F238E27FC236}">
                <a16:creationId xmlns:a16="http://schemas.microsoft.com/office/drawing/2014/main" id="{AC5D88F7-5AA2-495A-7C45-DCD69FBC60A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274877" y="1868611"/>
            <a:ext cx="2409209" cy="1289175"/>
            <a:chOff x="595686" y="1261242"/>
            <a:chExt cx="2592288" cy="1728192"/>
          </a:xfrm>
        </p:grpSpPr>
        <p:sp>
          <p:nvSpPr>
            <p:cNvPr id="49" name="Media Controls Background" descr="&lt;SmartSettings&gt;&lt;SmartResize anchorLeft=&quot;Absolute&quot; anchorTop=&quot;Non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27472839-FCAE-BF29-90BB-4A24A7E0B49A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595686" y="2845855"/>
              <a:ext cx="2592288" cy="14357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50" name="Media Area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0FF214C6-A9BD-3974-352F-46133B3FC793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595686" y="1261242"/>
              <a:ext cx="2592288" cy="158461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51" name="Play Icon" descr="&lt;SmartSettings&gt;&lt;SmartResize anchorLeft=&quot;None&quot; anchorTop=&quot;Non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8FB732E0-CD20-F7C7-7C13-24FF8CE8532E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 bwMode="auto">
            <a:xfrm>
              <a:off x="1814063" y="1868930"/>
              <a:ext cx="155531" cy="242621"/>
            </a:xfrm>
            <a:custGeom>
              <a:avLst/>
              <a:gdLst>
                <a:gd name="connsiteX0" fmla="*/ 0 w 364648"/>
                <a:gd name="connsiteY0" fmla="*/ 456576 h 456576"/>
                <a:gd name="connsiteX1" fmla="*/ 0 w 364648"/>
                <a:gd name="connsiteY1" fmla="*/ 0 h 456576"/>
                <a:gd name="connsiteX2" fmla="*/ 364648 w 364648"/>
                <a:gd name="connsiteY2" fmla="*/ 228253 h 45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4648" h="456576">
                  <a:moveTo>
                    <a:pt x="0" y="456576"/>
                  </a:moveTo>
                  <a:lnTo>
                    <a:pt x="0" y="0"/>
                  </a:lnTo>
                  <a:lnTo>
                    <a:pt x="364648" y="228253"/>
                  </a:lnTo>
                  <a:close/>
                </a:path>
              </a:pathLst>
            </a:cu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52" name="Volume Control" descr="&lt;SmartSettings&gt;&lt;SmartResize anchorLeft=&quot;None&quot; anchorTop=&quot;Non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67AEE443-9D3C-E0A6-B190-5FA009B75502}"/>
                </a:ext>
              </a:extLst>
            </p:cNvPr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3089836" y="2883479"/>
              <a:ext cx="65002" cy="68331"/>
            </a:xfrm>
            <a:custGeom>
              <a:avLst/>
              <a:gdLst>
                <a:gd name="T0" fmla="*/ 318 w 418"/>
                <a:gd name="T1" fmla="*/ 0 h 351"/>
                <a:gd name="T2" fmla="*/ 308 w 418"/>
                <a:gd name="T3" fmla="*/ 22 h 351"/>
                <a:gd name="T4" fmla="*/ 308 w 418"/>
                <a:gd name="T5" fmla="*/ 318 h 351"/>
                <a:gd name="T6" fmla="*/ 327 w 418"/>
                <a:gd name="T7" fmla="*/ 338 h 351"/>
                <a:gd name="T8" fmla="*/ 327 w 418"/>
                <a:gd name="T9" fmla="*/ 3 h 351"/>
                <a:gd name="T10" fmla="*/ 318 w 418"/>
                <a:gd name="T11" fmla="*/ 0 h 351"/>
                <a:gd name="T12" fmla="*/ 223 w 418"/>
                <a:gd name="T13" fmla="*/ 4 h 351"/>
                <a:gd name="T14" fmla="*/ 216 w 418"/>
                <a:gd name="T15" fmla="*/ 5 h 351"/>
                <a:gd name="T16" fmla="*/ 87 w 418"/>
                <a:gd name="T17" fmla="*/ 92 h 351"/>
                <a:gd name="T18" fmla="*/ 8 w 418"/>
                <a:gd name="T19" fmla="*/ 92 h 351"/>
                <a:gd name="T20" fmla="*/ 0 w 418"/>
                <a:gd name="T21" fmla="*/ 100 h 351"/>
                <a:gd name="T22" fmla="*/ 0 w 418"/>
                <a:gd name="T23" fmla="*/ 242 h 351"/>
                <a:gd name="T24" fmla="*/ 8 w 418"/>
                <a:gd name="T25" fmla="*/ 251 h 351"/>
                <a:gd name="T26" fmla="*/ 87 w 418"/>
                <a:gd name="T27" fmla="*/ 251 h 351"/>
                <a:gd name="T28" fmla="*/ 216 w 418"/>
                <a:gd name="T29" fmla="*/ 337 h 351"/>
                <a:gd name="T30" fmla="*/ 229 w 418"/>
                <a:gd name="T31" fmla="*/ 330 h 351"/>
                <a:gd name="T32" fmla="*/ 229 w 418"/>
                <a:gd name="T33" fmla="*/ 12 h 351"/>
                <a:gd name="T34" fmla="*/ 223 w 418"/>
                <a:gd name="T35" fmla="*/ 4 h 351"/>
                <a:gd name="T36" fmla="*/ 212 w 418"/>
                <a:gd name="T37" fmla="*/ 28 h 351"/>
                <a:gd name="T38" fmla="*/ 212 w 418"/>
                <a:gd name="T39" fmla="*/ 315 h 351"/>
                <a:gd name="T40" fmla="*/ 94 w 418"/>
                <a:gd name="T41" fmla="*/ 235 h 351"/>
                <a:gd name="T42" fmla="*/ 89 w 418"/>
                <a:gd name="T43" fmla="*/ 233 h 351"/>
                <a:gd name="T44" fmla="*/ 17 w 418"/>
                <a:gd name="T45" fmla="*/ 233 h 351"/>
                <a:gd name="T46" fmla="*/ 17 w 418"/>
                <a:gd name="T47" fmla="*/ 108 h 351"/>
                <a:gd name="T48" fmla="*/ 89 w 418"/>
                <a:gd name="T49" fmla="*/ 108 h 351"/>
                <a:gd name="T50" fmla="*/ 94 w 418"/>
                <a:gd name="T51" fmla="*/ 107 h 351"/>
                <a:gd name="T52" fmla="*/ 212 w 418"/>
                <a:gd name="T53" fmla="*/ 28 h 351"/>
                <a:gd name="T54" fmla="*/ 274 w 418"/>
                <a:gd name="T55" fmla="*/ 52 h 351"/>
                <a:gd name="T56" fmla="*/ 264 w 418"/>
                <a:gd name="T57" fmla="*/ 75 h 351"/>
                <a:gd name="T58" fmla="*/ 264 w 418"/>
                <a:gd name="T59" fmla="*/ 265 h 351"/>
                <a:gd name="T60" fmla="*/ 284 w 418"/>
                <a:gd name="T61" fmla="*/ 285 h 351"/>
                <a:gd name="T62" fmla="*/ 284 w 418"/>
                <a:gd name="T63" fmla="*/ 56 h 351"/>
                <a:gd name="T64" fmla="*/ 274 w 418"/>
                <a:gd name="T65" fmla="*/ 52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8" h="351">
                  <a:moveTo>
                    <a:pt x="318" y="0"/>
                  </a:moveTo>
                  <a:cubicBezTo>
                    <a:pt x="308" y="1"/>
                    <a:pt x="299" y="14"/>
                    <a:pt x="308" y="22"/>
                  </a:cubicBezTo>
                  <a:cubicBezTo>
                    <a:pt x="389" y="106"/>
                    <a:pt x="389" y="236"/>
                    <a:pt x="308" y="318"/>
                  </a:cubicBezTo>
                  <a:cubicBezTo>
                    <a:pt x="295" y="331"/>
                    <a:pt x="315" y="351"/>
                    <a:pt x="327" y="338"/>
                  </a:cubicBezTo>
                  <a:cubicBezTo>
                    <a:pt x="418" y="245"/>
                    <a:pt x="418" y="97"/>
                    <a:pt x="327" y="3"/>
                  </a:cubicBezTo>
                  <a:cubicBezTo>
                    <a:pt x="324" y="0"/>
                    <a:pt x="321" y="0"/>
                    <a:pt x="318" y="0"/>
                  </a:cubicBezTo>
                  <a:close/>
                  <a:moveTo>
                    <a:pt x="223" y="4"/>
                  </a:moveTo>
                  <a:cubicBezTo>
                    <a:pt x="219" y="4"/>
                    <a:pt x="216" y="5"/>
                    <a:pt x="216" y="5"/>
                  </a:cubicBezTo>
                  <a:lnTo>
                    <a:pt x="87" y="92"/>
                  </a:lnTo>
                  <a:lnTo>
                    <a:pt x="8" y="92"/>
                  </a:lnTo>
                  <a:cubicBezTo>
                    <a:pt x="3" y="92"/>
                    <a:pt x="0" y="98"/>
                    <a:pt x="0" y="100"/>
                  </a:cubicBezTo>
                  <a:lnTo>
                    <a:pt x="0" y="242"/>
                  </a:lnTo>
                  <a:cubicBezTo>
                    <a:pt x="0" y="248"/>
                    <a:pt x="6" y="251"/>
                    <a:pt x="8" y="251"/>
                  </a:cubicBezTo>
                  <a:lnTo>
                    <a:pt x="87" y="251"/>
                  </a:lnTo>
                  <a:lnTo>
                    <a:pt x="216" y="337"/>
                  </a:lnTo>
                  <a:cubicBezTo>
                    <a:pt x="225" y="343"/>
                    <a:pt x="229" y="333"/>
                    <a:pt x="229" y="330"/>
                  </a:cubicBezTo>
                  <a:lnTo>
                    <a:pt x="229" y="12"/>
                  </a:lnTo>
                  <a:cubicBezTo>
                    <a:pt x="229" y="7"/>
                    <a:pt x="226" y="5"/>
                    <a:pt x="223" y="4"/>
                  </a:cubicBezTo>
                  <a:close/>
                  <a:moveTo>
                    <a:pt x="212" y="28"/>
                  </a:moveTo>
                  <a:lnTo>
                    <a:pt x="212" y="315"/>
                  </a:lnTo>
                  <a:lnTo>
                    <a:pt x="94" y="235"/>
                  </a:lnTo>
                  <a:cubicBezTo>
                    <a:pt x="92" y="234"/>
                    <a:pt x="90" y="233"/>
                    <a:pt x="89" y="233"/>
                  </a:cubicBezTo>
                  <a:lnTo>
                    <a:pt x="17" y="233"/>
                  </a:lnTo>
                  <a:lnTo>
                    <a:pt x="17" y="108"/>
                  </a:lnTo>
                  <a:lnTo>
                    <a:pt x="89" y="108"/>
                  </a:lnTo>
                  <a:cubicBezTo>
                    <a:pt x="90" y="108"/>
                    <a:pt x="92" y="108"/>
                    <a:pt x="94" y="107"/>
                  </a:cubicBezTo>
                  <a:lnTo>
                    <a:pt x="212" y="28"/>
                  </a:lnTo>
                  <a:close/>
                  <a:moveTo>
                    <a:pt x="274" y="52"/>
                  </a:moveTo>
                  <a:cubicBezTo>
                    <a:pt x="264" y="53"/>
                    <a:pt x="255" y="66"/>
                    <a:pt x="264" y="75"/>
                  </a:cubicBezTo>
                  <a:cubicBezTo>
                    <a:pt x="316" y="129"/>
                    <a:pt x="316" y="212"/>
                    <a:pt x="264" y="265"/>
                  </a:cubicBezTo>
                  <a:cubicBezTo>
                    <a:pt x="252" y="278"/>
                    <a:pt x="271" y="298"/>
                    <a:pt x="284" y="285"/>
                  </a:cubicBezTo>
                  <a:cubicBezTo>
                    <a:pt x="346" y="221"/>
                    <a:pt x="346" y="121"/>
                    <a:pt x="284" y="56"/>
                  </a:cubicBezTo>
                  <a:cubicBezTo>
                    <a:pt x="281" y="53"/>
                    <a:pt x="277" y="52"/>
                    <a:pt x="274" y="52"/>
                  </a:cubicBezTo>
                  <a:close/>
                </a:path>
              </a:pathLst>
            </a:custGeom>
            <a:solidFill>
              <a:srgbClr val="80808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53" name="Play Button" descr="&lt;SmartSettings&gt;&lt;SmartResize anchorLeft=&quot;Absolute&quot; anchorTop=&quot;None&quot; anchorRight=&quot;None&quot; anchorBottom=&quot;Absolute&quot; /&gt;&lt;/SmartSettings&gt;">
              <a:extLst>
                <a:ext uri="{FF2B5EF4-FFF2-40B4-BE49-F238E27FC236}">
                  <a16:creationId xmlns:a16="http://schemas.microsoft.com/office/drawing/2014/main" id="{32942343-C3C3-0CF3-3096-07FF25508C71}"/>
                </a:ext>
              </a:extLst>
            </p:cNvPr>
            <p:cNvSpPr>
              <a:spLocks noChangeAspect="1"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648501" y="2878839"/>
              <a:ext cx="53492" cy="77610"/>
            </a:xfrm>
            <a:custGeom>
              <a:avLst/>
              <a:gdLst>
                <a:gd name="T0" fmla="*/ 9 w 344"/>
                <a:gd name="T1" fmla="*/ 0 h 397"/>
                <a:gd name="T2" fmla="*/ 0 w 344"/>
                <a:gd name="T3" fmla="*/ 9 h 397"/>
                <a:gd name="T4" fmla="*/ 0 w 344"/>
                <a:gd name="T5" fmla="*/ 387 h 397"/>
                <a:gd name="T6" fmla="*/ 13 w 344"/>
                <a:gd name="T7" fmla="*/ 394 h 397"/>
                <a:gd name="T8" fmla="*/ 339 w 344"/>
                <a:gd name="T9" fmla="*/ 205 h 397"/>
                <a:gd name="T10" fmla="*/ 339 w 344"/>
                <a:gd name="T11" fmla="*/ 191 h 397"/>
                <a:gd name="T12" fmla="*/ 13 w 344"/>
                <a:gd name="T13" fmla="*/ 2 h 397"/>
                <a:gd name="T14" fmla="*/ 9 w 344"/>
                <a:gd name="T15" fmla="*/ 0 h 397"/>
                <a:gd name="T16" fmla="*/ 17 w 344"/>
                <a:gd name="T17" fmla="*/ 24 h 397"/>
                <a:gd name="T18" fmla="*/ 318 w 344"/>
                <a:gd name="T19" fmla="*/ 198 h 397"/>
                <a:gd name="T20" fmla="*/ 17 w 344"/>
                <a:gd name="T21" fmla="*/ 372 h 397"/>
                <a:gd name="T22" fmla="*/ 17 w 344"/>
                <a:gd name="T23" fmla="*/ 24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4" h="397">
                  <a:moveTo>
                    <a:pt x="9" y="0"/>
                  </a:moveTo>
                  <a:cubicBezTo>
                    <a:pt x="5" y="0"/>
                    <a:pt x="0" y="4"/>
                    <a:pt x="0" y="9"/>
                  </a:cubicBezTo>
                  <a:lnTo>
                    <a:pt x="0" y="387"/>
                  </a:lnTo>
                  <a:cubicBezTo>
                    <a:pt x="0" y="393"/>
                    <a:pt x="8" y="397"/>
                    <a:pt x="13" y="394"/>
                  </a:cubicBezTo>
                  <a:lnTo>
                    <a:pt x="339" y="205"/>
                  </a:lnTo>
                  <a:cubicBezTo>
                    <a:pt x="344" y="202"/>
                    <a:pt x="344" y="194"/>
                    <a:pt x="339" y="191"/>
                  </a:cubicBezTo>
                  <a:lnTo>
                    <a:pt x="13" y="2"/>
                  </a:lnTo>
                  <a:cubicBezTo>
                    <a:pt x="12" y="1"/>
                    <a:pt x="11" y="0"/>
                    <a:pt x="9" y="0"/>
                  </a:cubicBezTo>
                  <a:close/>
                  <a:moveTo>
                    <a:pt x="17" y="24"/>
                  </a:moveTo>
                  <a:lnTo>
                    <a:pt x="318" y="198"/>
                  </a:lnTo>
                  <a:lnTo>
                    <a:pt x="17" y="372"/>
                  </a:lnTo>
                  <a:lnTo>
                    <a:pt x="17" y="24"/>
                  </a:lnTo>
                  <a:close/>
                </a:path>
              </a:pathLst>
            </a:custGeom>
            <a:solidFill>
              <a:srgbClr val="80808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54" name="Track" descr="&lt;SmartSettings&gt;&lt;SmartResize anchorLeft=&quot;Absolute&quot; anchorTop=&quot;Non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83DF8A4-A76C-6C85-AB97-32EE26F4EA25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728763" y="2902650"/>
              <a:ext cx="2323539" cy="2648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55" name="Slider Thumb" descr="&lt;SmartSettings&gt;&lt;SmartResize anchorLeft=&quot;Relative&quot; anchorTop=&quot;None&quot; anchorRight=&quot;None&quot; anchorBottom=&quot;Absolute&quot; /&gt;&lt;/SmartSettings&gt;">
              <a:extLst>
                <a:ext uri="{FF2B5EF4-FFF2-40B4-BE49-F238E27FC236}">
                  <a16:creationId xmlns:a16="http://schemas.microsoft.com/office/drawing/2014/main" id="{DA9FB849-7FF1-51E4-A9A2-473F2740037A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532470" y="2883058"/>
              <a:ext cx="55523" cy="69174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67F8E4F4-275A-244D-2DE0-6E8079F75BC3}"/>
              </a:ext>
            </a:extLst>
          </p:cNvPr>
          <p:cNvSpPr/>
          <p:nvPr/>
        </p:nvSpPr>
        <p:spPr>
          <a:xfrm>
            <a:off x="7230626" y="2256011"/>
            <a:ext cx="376248" cy="2773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1CF915A6-E04B-54F2-D928-D99F4AA1EBDA}"/>
              </a:ext>
            </a:extLst>
          </p:cNvPr>
          <p:cNvSpPr/>
          <p:nvPr/>
        </p:nvSpPr>
        <p:spPr>
          <a:xfrm rot="5400000">
            <a:off x="7370764" y="2343998"/>
            <a:ext cx="135148" cy="11713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975F563-3A23-AF5A-2411-FEAC2E0243D9}"/>
              </a:ext>
            </a:extLst>
          </p:cNvPr>
          <p:cNvSpPr/>
          <p:nvPr/>
        </p:nvSpPr>
        <p:spPr>
          <a:xfrm>
            <a:off x="595352" y="3612156"/>
            <a:ext cx="8134037" cy="29241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1F7313-9552-DF24-576A-198B17742657}"/>
              </a:ext>
            </a:extLst>
          </p:cNvPr>
          <p:cNvSpPr txBox="1"/>
          <p:nvPr/>
        </p:nvSpPr>
        <p:spPr>
          <a:xfrm>
            <a:off x="4698326" y="3752323"/>
            <a:ext cx="32931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latin typeface="+mn-ea"/>
              </a:rPr>
              <a:t>4</a:t>
            </a:r>
            <a:r>
              <a:rPr lang="ko-KR" altLang="en-US" b="1" dirty="0">
                <a:latin typeface="+mn-ea"/>
              </a:rPr>
              <a:t>가지 코드로 </a:t>
            </a:r>
            <a:endParaRPr lang="en-US" altLang="ko-KR" b="1" dirty="0">
              <a:latin typeface="+mn-ea"/>
            </a:endParaRPr>
          </a:p>
          <a:p>
            <a:pPr algn="l"/>
            <a:r>
              <a:rPr lang="ko-KR" altLang="en-US" b="1" dirty="0">
                <a:latin typeface="+mn-ea"/>
              </a:rPr>
              <a:t>국어 완전정복</a:t>
            </a:r>
            <a:r>
              <a:rPr lang="en-US" altLang="ko-KR" b="1" dirty="0">
                <a:latin typeface="+mn-ea"/>
              </a:rPr>
              <a:t>!</a:t>
            </a:r>
            <a:endParaRPr lang="ko-KR" altLang="en-US" b="1" i="0" dirty="0">
              <a:effectLst/>
              <a:latin typeface="+mn-ea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5825AC3-8D82-2717-9CC0-4541518A170C}"/>
              </a:ext>
            </a:extLst>
          </p:cNvPr>
          <p:cNvCxnSpPr/>
          <p:nvPr/>
        </p:nvCxnSpPr>
        <p:spPr>
          <a:xfrm>
            <a:off x="4550577" y="3836814"/>
            <a:ext cx="0" cy="5160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6317F2-A381-A87E-C33D-57DE1AEF7AFD}"/>
              </a:ext>
            </a:extLst>
          </p:cNvPr>
          <p:cNvGrpSpPr/>
          <p:nvPr/>
        </p:nvGrpSpPr>
        <p:grpSpPr>
          <a:xfrm>
            <a:off x="5471448" y="5349864"/>
            <a:ext cx="333375" cy="333375"/>
            <a:chOff x="5238750" y="5295386"/>
            <a:chExt cx="400050" cy="40005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C955D3C-1A1E-1A93-7A05-73DC6EB79BB3}"/>
                </a:ext>
              </a:extLst>
            </p:cNvPr>
            <p:cNvSpPr/>
            <p:nvPr/>
          </p:nvSpPr>
          <p:spPr>
            <a:xfrm>
              <a:off x="5238750" y="5295386"/>
              <a:ext cx="400050" cy="4000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50F6306-8D6C-9512-C921-98A82B5E8E68}"/>
                </a:ext>
              </a:extLst>
            </p:cNvPr>
            <p:cNvGrpSpPr/>
            <p:nvPr/>
          </p:nvGrpSpPr>
          <p:grpSpPr>
            <a:xfrm>
              <a:off x="5343078" y="5351395"/>
              <a:ext cx="187926" cy="288032"/>
              <a:chOff x="8755264" y="242673"/>
              <a:chExt cx="326047" cy="499729"/>
            </a:xfrm>
          </p:grpSpPr>
          <p:sp>
            <p:nvSpPr>
              <p:cNvPr id="28" name="이등변 삼각형 27">
                <a:extLst>
                  <a:ext uri="{FF2B5EF4-FFF2-40B4-BE49-F238E27FC236}">
                    <a16:creationId xmlns:a16="http://schemas.microsoft.com/office/drawing/2014/main" id="{16DB9163-A378-2853-CF2C-7B47523D796A}"/>
                  </a:ext>
                </a:extLst>
              </p:cNvPr>
              <p:cNvSpPr/>
              <p:nvPr/>
            </p:nvSpPr>
            <p:spPr>
              <a:xfrm>
                <a:off x="8755264" y="242673"/>
                <a:ext cx="326047" cy="281075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A9BDE58E-ED9B-50D8-A6BC-8306A1AABE79}"/>
                  </a:ext>
                </a:extLst>
              </p:cNvPr>
              <p:cNvSpPr/>
              <p:nvPr/>
            </p:nvSpPr>
            <p:spPr>
              <a:xfrm>
                <a:off x="8794640" y="523748"/>
                <a:ext cx="247294" cy="2186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AA205BC7-C773-48ED-EF0B-84B094DA4374}"/>
                  </a:ext>
                </a:extLst>
              </p:cNvPr>
              <p:cNvSpPr/>
              <p:nvPr/>
            </p:nvSpPr>
            <p:spPr>
              <a:xfrm>
                <a:off x="8895989" y="609600"/>
                <a:ext cx="45719" cy="1328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5B4DA17-9AF3-6259-7CF4-B25DD107197B}"/>
              </a:ext>
            </a:extLst>
          </p:cNvPr>
          <p:cNvSpPr txBox="1"/>
          <p:nvPr/>
        </p:nvSpPr>
        <p:spPr>
          <a:xfrm>
            <a:off x="3323344" y="5185243"/>
            <a:ext cx="2795346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dirty="0">
                <a:latin typeface="+mn-ea"/>
              </a:rPr>
              <a:t>국어</a:t>
            </a:r>
            <a:endParaRPr lang="en-US" altLang="ko-KR" b="1" dirty="0">
              <a:latin typeface="+mn-ea"/>
            </a:endParaRPr>
          </a:p>
          <a:p>
            <a:pPr algn="l"/>
            <a:r>
              <a:rPr lang="ko-KR" altLang="en-US" sz="4400" b="1" i="0" dirty="0">
                <a:effectLst/>
                <a:latin typeface="+mn-ea"/>
              </a:rPr>
              <a:t>김정원</a:t>
            </a:r>
            <a:r>
              <a:rPr lang="ko-KR" altLang="en-US" b="1" i="0" dirty="0">
                <a:effectLst/>
                <a:latin typeface="+mn-ea"/>
              </a:rPr>
              <a:t> 교수님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5B4FB72-395E-94AD-8535-A9D4BF8859D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76654" y="5012977"/>
            <a:ext cx="2284880" cy="128688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FDC47A7-4BFB-70F0-2166-188AB5311D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3453" y="3776094"/>
            <a:ext cx="2204169" cy="259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15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Group 87">
            <a:extLst>
              <a:ext uri="{FF2B5EF4-FFF2-40B4-BE49-F238E27FC236}">
                <a16:creationId xmlns:a16="http://schemas.microsoft.com/office/drawing/2014/main" id="{194687D0-02B1-A2C5-2F4D-7716CCCE11E9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761527" cy="713672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>
                          <a:latin typeface="+mn-ea"/>
                        </a:rPr>
                        <a:t>참고 페이지 </a:t>
                      </a:r>
                      <a:r>
                        <a:rPr lang="en-US" altLang="ko-KR" sz="800" dirty="0">
                          <a:latin typeface="+mn-ea"/>
                        </a:rPr>
                        <a:t>: </a:t>
                      </a:r>
                      <a:r>
                        <a:rPr lang="ko-KR" altLang="en-US" sz="800" dirty="0" err="1">
                          <a:latin typeface="+mn-ea"/>
                        </a:rPr>
                        <a:t>교수홈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ko-KR" altLang="en-US" sz="800" dirty="0" err="1">
                          <a:latin typeface="+mn-ea"/>
                        </a:rPr>
                        <a:t>교수홈</a:t>
                      </a:r>
                      <a:r>
                        <a:rPr lang="ko-KR" altLang="en-US" sz="800" dirty="0">
                          <a:latin typeface="+mn-ea"/>
                        </a:rPr>
                        <a:t> 내용 그대로 사용 </a:t>
                      </a:r>
                      <a:r>
                        <a:rPr lang="ko-KR" altLang="en-US" sz="800" dirty="0" err="1">
                          <a:latin typeface="+mn-ea"/>
                        </a:rPr>
                        <a:t>요청드립니다</a:t>
                      </a:r>
                      <a:r>
                        <a:rPr lang="en-US" altLang="ko-KR" sz="800" dirty="0">
                          <a:latin typeface="+mn-ea"/>
                        </a:rPr>
                        <a:t>. </a:t>
                      </a: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</a:rPr>
                        <a:t>인사동영상</a:t>
                      </a:r>
                      <a:r>
                        <a:rPr lang="en-US" altLang="ko-KR" sz="800" dirty="0">
                          <a:latin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</a:rPr>
                        <a:t>프로필</a:t>
                      </a:r>
                      <a:r>
                        <a:rPr lang="en-US" altLang="ko-KR" sz="800" dirty="0">
                          <a:latin typeface="+mn-ea"/>
                        </a:rPr>
                        <a:t>,</a:t>
                      </a:r>
                      <a:r>
                        <a:rPr lang="ko-KR" altLang="en-US" sz="800" dirty="0">
                          <a:latin typeface="+mn-ea"/>
                        </a:rPr>
                        <a:t>샘플 영상 포함</a:t>
                      </a:r>
                      <a:r>
                        <a:rPr lang="en-US" altLang="ko-KR" sz="800" dirty="0">
                          <a:latin typeface="+mn-ea"/>
                        </a:rPr>
                        <a:t>)</a:t>
                      </a: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ko-KR" altLang="en-US" sz="800" dirty="0">
                          <a:latin typeface="+mn-ea"/>
                        </a:rPr>
                        <a:t>신광은 교수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hlinkClick r:id="rId2"/>
                        </a:rPr>
                        <a:t>https://www.miraeij.com/gosi/professor/home/?c3RlYWNoZXJfZms9NTI=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ko-KR" altLang="en-US" sz="800" dirty="0" err="1">
                          <a:latin typeface="+mn-ea"/>
                        </a:rPr>
                        <a:t>황종휴</a:t>
                      </a:r>
                      <a:r>
                        <a:rPr lang="ko-KR" altLang="en-US" sz="800" dirty="0">
                          <a:latin typeface="+mn-ea"/>
                        </a:rPr>
                        <a:t> 교수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https://www.miraeij.com/gosi/professor/home/?c3RlYWNoZXJfZms9OTM=</a:t>
                      </a: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ko-KR" altLang="en-US" sz="800" dirty="0">
                          <a:latin typeface="+mn-ea"/>
                        </a:rPr>
                        <a:t>문태환 교수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https://www.miraeij.com/gosi/professor/home/?c3RlYWNoZXJfZms9NTQ=</a:t>
                      </a: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ko-KR" altLang="en-US" sz="800" dirty="0" err="1">
                          <a:latin typeface="+mn-ea"/>
                        </a:rPr>
                        <a:t>위계점</a:t>
                      </a:r>
                      <a:r>
                        <a:rPr lang="ko-KR" altLang="en-US" sz="800" dirty="0">
                          <a:latin typeface="+mn-ea"/>
                        </a:rPr>
                        <a:t> 교수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https://www.miraeij.com/gosi/professor/home/?c3RlYWNoZXJfZms9OTU=</a:t>
                      </a: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ko-KR" altLang="en-US" sz="800" dirty="0">
                          <a:latin typeface="+mn-ea"/>
                        </a:rPr>
                        <a:t>김정일 교수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https://www.miraeij.com/gosi/professor/home/?c3RlYWNoZXJfZms9OTQ=</a:t>
                      </a: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ko-KR" altLang="en-US" sz="800" dirty="0">
                          <a:latin typeface="+mn-ea"/>
                        </a:rPr>
                        <a:t>정통 교수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ko-KR" altLang="en-US" sz="800" dirty="0">
                          <a:latin typeface="+mn-ea"/>
                        </a:rPr>
                        <a:t>추후 전달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ko-KR" altLang="en-US" sz="800" dirty="0">
                          <a:latin typeface="+mn-ea"/>
                        </a:rPr>
                        <a:t>김정원 교수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hlinkClick r:id="rId3"/>
                        </a:rPr>
                        <a:t>https://www.miraeij.com/gosi/professor/home/?c3RlYWNoZXJfZms9NTg=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교수 </a:t>
                      </a:r>
                      <a:r>
                        <a:rPr kumimoji="1" lang="ko-KR" altLang="en-US" sz="8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선택시</a:t>
                      </a:r>
                      <a:r>
                        <a:rPr kumimoji="1"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강의 안내 내용 보이도록 </a:t>
                      </a:r>
                      <a:r>
                        <a:rPr kumimoji="1" lang="ko-KR" altLang="en-US" sz="8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요청드립니다</a:t>
                      </a:r>
                      <a:r>
                        <a:rPr kumimoji="1"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샘플 </a:t>
                      </a:r>
                      <a:r>
                        <a:rPr kumimoji="1"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https://www.modoogong.com/promotion/HYEJAPASS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&gt;&gt;</a:t>
                      </a:r>
                      <a:r>
                        <a:rPr kumimoji="1"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교수 선택에 따른 슬로건 다음 페이지 참고</a:t>
                      </a:r>
                      <a:endParaRPr kumimoji="1"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B1375C-4289-63E6-7C96-441323E2801B}"/>
              </a:ext>
            </a:extLst>
          </p:cNvPr>
          <p:cNvSpPr/>
          <p:nvPr/>
        </p:nvSpPr>
        <p:spPr>
          <a:xfrm>
            <a:off x="234892" y="255373"/>
            <a:ext cx="8976219" cy="63719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49B391-A7B4-E5D4-3E4D-F89FD5144C49}"/>
              </a:ext>
            </a:extLst>
          </p:cNvPr>
          <p:cNvSpPr/>
          <p:nvPr/>
        </p:nvSpPr>
        <p:spPr>
          <a:xfrm>
            <a:off x="595352" y="3678452"/>
            <a:ext cx="8134037" cy="29241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2F53AA-70EF-BCA4-A6D5-C697E0925B6F}"/>
              </a:ext>
            </a:extLst>
          </p:cNvPr>
          <p:cNvSpPr txBox="1"/>
          <p:nvPr/>
        </p:nvSpPr>
        <p:spPr>
          <a:xfrm>
            <a:off x="580925" y="329166"/>
            <a:ext cx="6146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effectLst/>
                <a:latin typeface="+mn-ea"/>
              </a:rPr>
              <a:t>단기 </a:t>
            </a:r>
            <a:r>
              <a:rPr lang="en-US" altLang="ko-KR" b="1" i="0" dirty="0">
                <a:effectLst/>
                <a:latin typeface="+mn-ea"/>
              </a:rPr>
              <a:t>X </a:t>
            </a:r>
            <a:r>
              <a:rPr lang="ko-KR" altLang="en-US" b="1" i="0" dirty="0">
                <a:effectLst/>
                <a:latin typeface="+mn-ea"/>
              </a:rPr>
              <a:t>고득점 </a:t>
            </a:r>
            <a:r>
              <a:rPr lang="en-US" altLang="ko-KR" b="1" i="0" dirty="0">
                <a:effectLst/>
                <a:latin typeface="+mn-ea"/>
              </a:rPr>
              <a:t>= </a:t>
            </a:r>
            <a:r>
              <a:rPr lang="ko-KR" altLang="en-US" b="1" i="0" dirty="0">
                <a:effectLst/>
                <a:latin typeface="+mn-ea"/>
              </a:rPr>
              <a:t>절대합격 보장 </a:t>
            </a:r>
            <a:r>
              <a:rPr lang="ko-KR" altLang="en-US" b="1" i="0" dirty="0" err="1">
                <a:effectLst/>
                <a:latin typeface="+mn-ea"/>
              </a:rPr>
              <a:t>역대급</a:t>
            </a:r>
            <a:r>
              <a:rPr lang="ko-KR" altLang="en-US" b="1" i="0" dirty="0">
                <a:effectLst/>
                <a:latin typeface="+mn-ea"/>
              </a:rPr>
              <a:t> 레전드 교수진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91CB6C-C504-97B5-7C5D-F29206C74473}"/>
              </a:ext>
            </a:extLst>
          </p:cNvPr>
          <p:cNvSpPr txBox="1"/>
          <p:nvPr/>
        </p:nvSpPr>
        <p:spPr>
          <a:xfrm>
            <a:off x="4698327" y="3818619"/>
            <a:ext cx="2795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effectLst/>
                <a:latin typeface="+mn-ea"/>
              </a:rPr>
              <a:t>고개를 들어 앞을 봐라</a:t>
            </a:r>
            <a:r>
              <a:rPr lang="en-US" altLang="ko-KR" b="1" i="0" dirty="0">
                <a:effectLst/>
                <a:latin typeface="+mn-ea"/>
              </a:rPr>
              <a:t>,</a:t>
            </a:r>
          </a:p>
          <a:p>
            <a:pPr algn="l"/>
            <a:r>
              <a:rPr lang="ko-KR" altLang="en-US" b="1" dirty="0">
                <a:latin typeface="+mn-ea"/>
              </a:rPr>
              <a:t>그 앞에 합격이 있다</a:t>
            </a:r>
            <a:r>
              <a:rPr lang="en-US" altLang="ko-KR" b="1" dirty="0">
                <a:latin typeface="+mn-ea"/>
              </a:rPr>
              <a:t>.</a:t>
            </a:r>
            <a:endParaRPr lang="ko-KR" altLang="en-US" b="1" i="0" dirty="0">
              <a:effectLst/>
              <a:latin typeface="+mn-ea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794BE0D-B477-24E9-5141-FF86F11D3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62" y="3903110"/>
            <a:ext cx="2449018" cy="2634670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F6D570-C146-C4FA-9603-F606BDA20501}"/>
              </a:ext>
            </a:extLst>
          </p:cNvPr>
          <p:cNvCxnSpPr/>
          <p:nvPr/>
        </p:nvCxnSpPr>
        <p:spPr>
          <a:xfrm>
            <a:off x="4550577" y="3903110"/>
            <a:ext cx="0" cy="5160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F959B1CE-37A8-D608-F6C9-F3CD8C4112A6}"/>
              </a:ext>
            </a:extLst>
          </p:cNvPr>
          <p:cNvSpPr/>
          <p:nvPr/>
        </p:nvSpPr>
        <p:spPr>
          <a:xfrm>
            <a:off x="195615" y="1690213"/>
            <a:ext cx="288032" cy="288032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6AE37FD2-AD86-BDA7-C75B-DC6DF2DB7E06}"/>
              </a:ext>
            </a:extLst>
          </p:cNvPr>
          <p:cNvSpPr/>
          <p:nvPr/>
        </p:nvSpPr>
        <p:spPr>
          <a:xfrm>
            <a:off x="609671" y="2192551"/>
            <a:ext cx="1841458" cy="13430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9473F540-9B8C-2C6F-26E6-7B164F09B309}"/>
              </a:ext>
            </a:extLst>
          </p:cNvPr>
          <p:cNvSpPr/>
          <p:nvPr/>
        </p:nvSpPr>
        <p:spPr>
          <a:xfrm>
            <a:off x="6879783" y="735226"/>
            <a:ext cx="1841458" cy="13430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DA9D5900-2041-0D56-BB11-0E2B9EF280B7}"/>
              </a:ext>
            </a:extLst>
          </p:cNvPr>
          <p:cNvSpPr/>
          <p:nvPr/>
        </p:nvSpPr>
        <p:spPr>
          <a:xfrm>
            <a:off x="2690162" y="727140"/>
            <a:ext cx="1841458" cy="13430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DB2D88F6-86B0-78C6-9056-AB1390CDE1E7}"/>
              </a:ext>
            </a:extLst>
          </p:cNvPr>
          <p:cNvSpPr/>
          <p:nvPr/>
        </p:nvSpPr>
        <p:spPr>
          <a:xfrm>
            <a:off x="4784972" y="727140"/>
            <a:ext cx="1841458" cy="13430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C1F0F20-2081-95B5-9724-EE0DB6E61DA0}"/>
              </a:ext>
            </a:extLst>
          </p:cNvPr>
          <p:cNvSpPr txBox="1"/>
          <p:nvPr/>
        </p:nvSpPr>
        <p:spPr>
          <a:xfrm>
            <a:off x="5350188" y="3076111"/>
            <a:ext cx="8242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spc="-150" dirty="0">
                <a:latin typeface="+mn-ea"/>
              </a:rPr>
              <a:t>국어</a:t>
            </a:r>
            <a:endParaRPr lang="en-US" altLang="ko-KR" sz="1100" b="1" spc="-150" dirty="0">
              <a:latin typeface="+mn-ea"/>
            </a:endParaRPr>
          </a:p>
          <a:p>
            <a:pPr algn="ctr"/>
            <a:r>
              <a:rPr lang="ko-KR" altLang="en-US" sz="1100" b="1" spc="-150" dirty="0">
                <a:latin typeface="+mn-ea"/>
              </a:rPr>
              <a:t>김정원 교수</a:t>
            </a:r>
            <a:endParaRPr lang="en-US" altLang="ko-KR" sz="1100" b="1" spc="-150" dirty="0"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FE1FCEA-43CE-0022-5511-B125FD3A0E64}"/>
              </a:ext>
            </a:extLst>
          </p:cNvPr>
          <p:cNvSpPr txBox="1"/>
          <p:nvPr/>
        </p:nvSpPr>
        <p:spPr>
          <a:xfrm>
            <a:off x="5282654" y="1645014"/>
            <a:ext cx="8242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50" dirty="0">
                <a:latin typeface="+mn-ea"/>
              </a:rPr>
              <a:t>헌법</a:t>
            </a:r>
            <a:endParaRPr lang="en-US" altLang="ko-KR" sz="1100" b="1" spc="-150" dirty="0">
              <a:latin typeface="+mn-ea"/>
            </a:endParaRPr>
          </a:p>
          <a:p>
            <a:pPr algn="ctr"/>
            <a:r>
              <a:rPr lang="ko-KR" altLang="en-US" sz="1100" b="1" spc="-150" dirty="0">
                <a:latin typeface="+mn-ea"/>
              </a:rPr>
              <a:t>문태환 교수</a:t>
            </a:r>
            <a:endParaRPr lang="en-US" altLang="ko-KR" sz="1100" b="1" spc="-150" dirty="0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1D15AC1-DDF4-29F8-9E74-530AE55F87F7}"/>
              </a:ext>
            </a:extLst>
          </p:cNvPr>
          <p:cNvSpPr txBox="1"/>
          <p:nvPr/>
        </p:nvSpPr>
        <p:spPr>
          <a:xfrm>
            <a:off x="3137757" y="1639278"/>
            <a:ext cx="8242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spc="-150" dirty="0">
                <a:latin typeface="+mn-ea"/>
              </a:rPr>
              <a:t>경제학</a:t>
            </a:r>
            <a:endParaRPr lang="en-US" altLang="ko-KR" sz="1100" b="1" spc="-150" dirty="0">
              <a:latin typeface="+mn-ea"/>
            </a:endParaRPr>
          </a:p>
          <a:p>
            <a:pPr algn="ctr"/>
            <a:r>
              <a:rPr lang="ko-KR" altLang="en-US" sz="1100" b="1" spc="-150" dirty="0" err="1">
                <a:latin typeface="+mn-ea"/>
              </a:rPr>
              <a:t>황종휴</a:t>
            </a:r>
            <a:r>
              <a:rPr lang="ko-KR" altLang="en-US" sz="1100" b="1" spc="-150" dirty="0">
                <a:latin typeface="+mn-ea"/>
              </a:rPr>
              <a:t> 교수</a:t>
            </a:r>
            <a:endParaRPr lang="en-US" altLang="ko-KR" sz="1100" b="1" spc="-150" dirty="0">
              <a:latin typeface="+mn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DBD6810-E88E-6101-AC61-52F6CBC56AC8}"/>
              </a:ext>
            </a:extLst>
          </p:cNvPr>
          <p:cNvSpPr txBox="1"/>
          <p:nvPr/>
        </p:nvSpPr>
        <p:spPr>
          <a:xfrm>
            <a:off x="7403696" y="1639278"/>
            <a:ext cx="8242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spc="-150" dirty="0">
                <a:latin typeface="+mn-ea"/>
              </a:rPr>
              <a:t>행정학</a:t>
            </a:r>
            <a:endParaRPr lang="en-US" altLang="ko-KR" sz="1100" b="1" spc="-150" dirty="0">
              <a:latin typeface="+mn-ea"/>
            </a:endParaRPr>
          </a:p>
          <a:p>
            <a:pPr algn="ctr"/>
            <a:r>
              <a:rPr lang="ko-KR" altLang="en-US" sz="1100" b="1" spc="-150" dirty="0" err="1">
                <a:latin typeface="+mn-ea"/>
              </a:rPr>
              <a:t>위계점</a:t>
            </a:r>
            <a:r>
              <a:rPr lang="ko-KR" altLang="en-US" sz="1100" b="1" spc="-150" dirty="0">
                <a:latin typeface="+mn-ea"/>
              </a:rPr>
              <a:t> 교수</a:t>
            </a:r>
            <a:endParaRPr lang="en-US" altLang="ko-KR" sz="1100" b="1" spc="-150" dirty="0">
              <a:latin typeface="+mn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617EB73-54E2-59C3-2B01-7A8F4C5C5C5B}"/>
              </a:ext>
            </a:extLst>
          </p:cNvPr>
          <p:cNvSpPr txBox="1"/>
          <p:nvPr/>
        </p:nvSpPr>
        <p:spPr>
          <a:xfrm>
            <a:off x="1137602" y="3076113"/>
            <a:ext cx="8242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spc="-150" dirty="0">
                <a:latin typeface="+mn-ea"/>
              </a:rPr>
              <a:t>행정법</a:t>
            </a:r>
            <a:endParaRPr lang="en-US" altLang="ko-KR" sz="1100" b="1" spc="-150" dirty="0">
              <a:latin typeface="+mn-ea"/>
            </a:endParaRPr>
          </a:p>
          <a:p>
            <a:pPr algn="ctr"/>
            <a:r>
              <a:rPr lang="ko-KR" altLang="en-US" sz="1100" b="1" spc="-150" dirty="0">
                <a:latin typeface="+mn-ea"/>
              </a:rPr>
              <a:t>김정일 교수</a:t>
            </a:r>
            <a:endParaRPr lang="en-US" altLang="ko-KR" sz="1100" b="1" spc="-150" dirty="0">
              <a:latin typeface="+mn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219488A-DE1C-5C6E-21E5-FD93615D4D26}"/>
              </a:ext>
            </a:extLst>
          </p:cNvPr>
          <p:cNvSpPr txBox="1"/>
          <p:nvPr/>
        </p:nvSpPr>
        <p:spPr>
          <a:xfrm>
            <a:off x="3285884" y="3076112"/>
            <a:ext cx="7328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spc="-150" dirty="0" err="1">
                <a:latin typeface="+mn-ea"/>
              </a:rPr>
              <a:t>교정학</a:t>
            </a:r>
            <a:endParaRPr lang="en-US" altLang="ko-KR" sz="1100" b="1" spc="-150" dirty="0">
              <a:latin typeface="+mn-ea"/>
            </a:endParaRPr>
          </a:p>
          <a:p>
            <a:pPr algn="ctr"/>
            <a:r>
              <a:rPr lang="ko-KR" altLang="en-US" sz="1100" b="1" spc="-150" dirty="0">
                <a:latin typeface="+mn-ea"/>
              </a:rPr>
              <a:t>정 통 교수</a:t>
            </a:r>
            <a:endParaRPr lang="en-US" altLang="ko-KR" sz="1100" b="1" spc="-150" dirty="0">
              <a:latin typeface="+mn-ea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1B3F0FBE-E2B2-96DB-683B-BDC2D57B8E4F}"/>
              </a:ext>
            </a:extLst>
          </p:cNvPr>
          <p:cNvSpPr/>
          <p:nvPr/>
        </p:nvSpPr>
        <p:spPr>
          <a:xfrm>
            <a:off x="595352" y="735226"/>
            <a:ext cx="1841458" cy="13430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4CD8947-45F8-8D92-288B-1E4BA49FFBAB}"/>
              </a:ext>
            </a:extLst>
          </p:cNvPr>
          <p:cNvSpPr txBox="1"/>
          <p:nvPr/>
        </p:nvSpPr>
        <p:spPr>
          <a:xfrm>
            <a:off x="1112951" y="1645015"/>
            <a:ext cx="8242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spc="-150" dirty="0">
                <a:latin typeface="+mn-ea"/>
              </a:rPr>
              <a:t>형사소송법</a:t>
            </a:r>
            <a:endParaRPr lang="en-US" altLang="ko-KR" sz="1100" b="1" spc="-150" dirty="0">
              <a:latin typeface="+mn-ea"/>
            </a:endParaRPr>
          </a:p>
          <a:p>
            <a:pPr algn="ctr"/>
            <a:r>
              <a:rPr lang="ko-KR" altLang="en-US" sz="1100" b="1" spc="-150" dirty="0">
                <a:latin typeface="+mn-ea"/>
              </a:rPr>
              <a:t>신광은 교수</a:t>
            </a:r>
            <a:endParaRPr lang="en-US" altLang="ko-KR" sz="1100" b="1" spc="-150" dirty="0">
              <a:latin typeface="+mn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29B7794-3B0C-62CA-3884-0433637CD520}"/>
              </a:ext>
            </a:extLst>
          </p:cNvPr>
          <p:cNvSpPr txBox="1"/>
          <p:nvPr/>
        </p:nvSpPr>
        <p:spPr>
          <a:xfrm>
            <a:off x="775620" y="930551"/>
            <a:ext cx="137249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spc="-150" dirty="0">
                <a:latin typeface="+mn-ea"/>
              </a:rPr>
              <a:t>사례 중심 쉬운 설명</a:t>
            </a:r>
            <a:endParaRPr lang="en-US" altLang="ko-KR" sz="1100" b="1" spc="-150" dirty="0">
              <a:latin typeface="+mn-ea"/>
            </a:endParaRPr>
          </a:p>
          <a:p>
            <a:pPr algn="ctr"/>
            <a:r>
              <a:rPr lang="ko-KR" altLang="en-US" sz="1100" b="1" spc="-150" dirty="0">
                <a:latin typeface="+mn-ea"/>
              </a:rPr>
              <a:t>듣기만 해도 이해 완료</a:t>
            </a:r>
            <a:endParaRPr lang="en-US" altLang="ko-KR" sz="1100" b="1" spc="-150" dirty="0">
              <a:latin typeface="+mn-ea"/>
            </a:endParaRPr>
          </a:p>
          <a:p>
            <a:pPr algn="ctr"/>
            <a:r>
              <a:rPr lang="en-US" altLang="ko-KR" sz="1100" b="1" spc="-150" dirty="0">
                <a:latin typeface="+mn-ea"/>
              </a:rPr>
              <a:t>&amp; </a:t>
            </a:r>
            <a:r>
              <a:rPr lang="ko-KR" altLang="en-US" sz="1100" b="1" spc="-150" dirty="0">
                <a:latin typeface="+mn-ea"/>
              </a:rPr>
              <a:t>암기는 자동</a:t>
            </a:r>
            <a:r>
              <a:rPr lang="en-US" altLang="ko-KR" sz="1100" b="1" spc="-150" dirty="0">
                <a:latin typeface="+mn-ea"/>
              </a:rPr>
              <a:t>!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D8167B9D-D348-B643-85BD-C7EAF03E6A45}"/>
              </a:ext>
            </a:extLst>
          </p:cNvPr>
          <p:cNvSpPr/>
          <p:nvPr/>
        </p:nvSpPr>
        <p:spPr>
          <a:xfrm>
            <a:off x="6879783" y="2184465"/>
            <a:ext cx="1841458" cy="13430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74CC9C0-CA8B-A942-3111-EB0D533EF937}"/>
              </a:ext>
            </a:extLst>
          </p:cNvPr>
          <p:cNvSpPr txBox="1"/>
          <p:nvPr/>
        </p:nvSpPr>
        <p:spPr>
          <a:xfrm>
            <a:off x="7075964" y="3256178"/>
            <a:ext cx="1285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-150" dirty="0">
                <a:latin typeface="+mn-ea"/>
              </a:rPr>
              <a:t>COMING SOON</a:t>
            </a:r>
          </a:p>
        </p:txBody>
      </p:sp>
      <p:pic>
        <p:nvPicPr>
          <p:cNvPr id="71" name="Picture 8">
            <a:extLst>
              <a:ext uri="{FF2B5EF4-FFF2-40B4-BE49-F238E27FC236}">
                <a16:creationId xmlns:a16="http://schemas.microsoft.com/office/drawing/2014/main" id="{05E5E698-D379-E990-27E1-07DC7805C4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0" t="32639" r="36632"/>
          <a:stretch/>
        </p:blipFill>
        <p:spPr bwMode="auto">
          <a:xfrm>
            <a:off x="7522134" y="2287792"/>
            <a:ext cx="597964" cy="100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8BAECAE0-2C90-B4AA-432E-5E0331751A64}"/>
              </a:ext>
            </a:extLst>
          </p:cNvPr>
          <p:cNvSpPr/>
          <p:nvPr/>
        </p:nvSpPr>
        <p:spPr>
          <a:xfrm>
            <a:off x="2690162" y="2184465"/>
            <a:ext cx="1841458" cy="13430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7424FFB-959B-BABD-B602-C8702EECB4EC}"/>
              </a:ext>
            </a:extLst>
          </p:cNvPr>
          <p:cNvSpPr/>
          <p:nvPr/>
        </p:nvSpPr>
        <p:spPr>
          <a:xfrm>
            <a:off x="4784972" y="2184465"/>
            <a:ext cx="1841458" cy="13430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8AC603-4D3E-5941-E4B9-A3BFE61A5F81}"/>
              </a:ext>
            </a:extLst>
          </p:cNvPr>
          <p:cNvSpPr txBox="1"/>
          <p:nvPr/>
        </p:nvSpPr>
        <p:spPr>
          <a:xfrm>
            <a:off x="2907060" y="981460"/>
            <a:ext cx="16161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spc="-150" dirty="0">
                <a:latin typeface="+mn-ea"/>
              </a:rPr>
              <a:t>머릿속에 경제학의 지도가 </a:t>
            </a:r>
            <a:endParaRPr lang="en-US" altLang="ko-KR" sz="1100" b="1" spc="-150" dirty="0">
              <a:latin typeface="+mn-ea"/>
            </a:endParaRPr>
          </a:p>
          <a:p>
            <a:pPr algn="ctr"/>
            <a:r>
              <a:rPr lang="ko-KR" altLang="en-US" sz="1100" b="1" spc="-150" dirty="0">
                <a:latin typeface="+mn-ea"/>
              </a:rPr>
              <a:t>그려지는 </a:t>
            </a:r>
            <a:r>
              <a:rPr lang="en-US" altLang="ko-KR" sz="1100" b="1" spc="-150" dirty="0">
                <a:latin typeface="+mn-ea"/>
              </a:rPr>
              <a:t>MAP </a:t>
            </a:r>
            <a:r>
              <a:rPr lang="ko-KR" altLang="en-US" sz="1100" b="1" spc="-150" dirty="0">
                <a:latin typeface="+mn-ea"/>
              </a:rPr>
              <a:t>경제학</a:t>
            </a:r>
            <a:endParaRPr lang="en-US" altLang="ko-KR" sz="1100" b="1" spc="-150" dirty="0">
              <a:latin typeface="+mn-ea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A3C7C4E-2726-CBD6-DDF9-580C288CEF93}"/>
              </a:ext>
            </a:extLst>
          </p:cNvPr>
          <p:cNvSpPr txBox="1"/>
          <p:nvPr/>
        </p:nvSpPr>
        <p:spPr>
          <a:xfrm>
            <a:off x="5254918" y="981460"/>
            <a:ext cx="82426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spc="-150" dirty="0">
                <a:latin typeface="+mn-ea"/>
              </a:rPr>
              <a:t>방대한 헌법</a:t>
            </a:r>
            <a:endParaRPr lang="en-US" altLang="ko-KR" sz="1100" b="1" spc="-150" dirty="0">
              <a:latin typeface="+mn-ea"/>
            </a:endParaRPr>
          </a:p>
          <a:p>
            <a:pPr algn="ctr"/>
            <a:r>
              <a:rPr lang="ko-KR" altLang="en-US" sz="1100" b="1" spc="-150" dirty="0">
                <a:latin typeface="+mn-ea"/>
              </a:rPr>
              <a:t>핵심만 콕</a:t>
            </a:r>
            <a:r>
              <a:rPr lang="en-US" altLang="ko-KR" sz="1100" b="1" spc="-150" dirty="0">
                <a:latin typeface="+mn-ea"/>
              </a:rPr>
              <a:t>!</a:t>
            </a:r>
          </a:p>
          <a:p>
            <a:pPr algn="ctr"/>
            <a:r>
              <a:rPr lang="ko-KR" altLang="en-US" sz="1100" b="1" spc="-150" dirty="0">
                <a:latin typeface="+mn-ea"/>
              </a:rPr>
              <a:t>합격은 꼭</a:t>
            </a:r>
            <a:r>
              <a:rPr lang="en-US" altLang="ko-KR" sz="1100" b="1" spc="-150" dirty="0">
                <a:latin typeface="+mn-ea"/>
              </a:rPr>
              <a:t>!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4DCB432-1DFC-80EC-13F5-3864D7491980}"/>
              </a:ext>
            </a:extLst>
          </p:cNvPr>
          <p:cNvSpPr txBox="1"/>
          <p:nvPr/>
        </p:nvSpPr>
        <p:spPr>
          <a:xfrm>
            <a:off x="7290927" y="981460"/>
            <a:ext cx="11897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spc="-150" dirty="0">
                <a:latin typeface="+mn-ea"/>
              </a:rPr>
              <a:t>네비게이션 행정학</a:t>
            </a:r>
            <a:endParaRPr lang="en-US" altLang="ko-KR" sz="1100" b="1" spc="-150" dirty="0">
              <a:latin typeface="+mn-ea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8692D2A-D25D-F749-7954-15DBB70D7277}"/>
              </a:ext>
            </a:extLst>
          </p:cNvPr>
          <p:cNvSpPr txBox="1"/>
          <p:nvPr/>
        </p:nvSpPr>
        <p:spPr>
          <a:xfrm>
            <a:off x="946861" y="2503527"/>
            <a:ext cx="10679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spc="-150" dirty="0">
                <a:latin typeface="+mn-ea"/>
              </a:rPr>
              <a:t>삼위일체 행정법</a:t>
            </a:r>
            <a:endParaRPr lang="en-US" altLang="ko-KR" sz="1100" b="1" spc="-150" dirty="0">
              <a:latin typeface="+mn-ea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D69B4BB-DDB2-5D70-1B5C-ADE73CAAD6CC}"/>
              </a:ext>
            </a:extLst>
          </p:cNvPr>
          <p:cNvSpPr txBox="1"/>
          <p:nvPr/>
        </p:nvSpPr>
        <p:spPr>
          <a:xfrm>
            <a:off x="5254918" y="2443421"/>
            <a:ext cx="9765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spc="-150" dirty="0">
                <a:latin typeface="+mn-ea"/>
              </a:rPr>
              <a:t>4</a:t>
            </a:r>
            <a:r>
              <a:rPr lang="ko-KR" altLang="en-US" sz="1100" b="1" spc="-150" dirty="0">
                <a:latin typeface="+mn-ea"/>
              </a:rPr>
              <a:t>가지 코드로 </a:t>
            </a:r>
            <a:endParaRPr lang="en-US" altLang="ko-KR" sz="1100" b="1" spc="-150" dirty="0">
              <a:latin typeface="+mn-ea"/>
            </a:endParaRPr>
          </a:p>
          <a:p>
            <a:pPr algn="ctr"/>
            <a:r>
              <a:rPr lang="ko-KR" altLang="en-US" sz="1100" b="1" spc="-150" dirty="0">
                <a:latin typeface="+mn-ea"/>
              </a:rPr>
              <a:t>국어 완전 정복</a:t>
            </a:r>
            <a:endParaRPr lang="en-US" altLang="ko-KR" sz="1100" b="1" spc="-15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B21AB4-E5B9-79BB-3EB6-6384E4CDAE72}"/>
              </a:ext>
            </a:extLst>
          </p:cNvPr>
          <p:cNvSpPr txBox="1"/>
          <p:nvPr/>
        </p:nvSpPr>
        <p:spPr>
          <a:xfrm>
            <a:off x="3323344" y="5256110"/>
            <a:ext cx="2795346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dirty="0">
                <a:latin typeface="+mn-ea"/>
              </a:rPr>
              <a:t>형사소송법</a:t>
            </a:r>
            <a:endParaRPr lang="en-US" altLang="ko-KR" b="1" dirty="0">
              <a:latin typeface="+mn-ea"/>
            </a:endParaRPr>
          </a:p>
          <a:p>
            <a:pPr algn="l"/>
            <a:r>
              <a:rPr lang="ko-KR" altLang="en-US" sz="4400" b="1" i="0" dirty="0">
                <a:effectLst/>
                <a:latin typeface="+mn-ea"/>
              </a:rPr>
              <a:t>신광은</a:t>
            </a:r>
            <a:r>
              <a:rPr lang="ko-KR" altLang="en-US" b="1" i="0" dirty="0">
                <a:effectLst/>
                <a:latin typeface="+mn-ea"/>
              </a:rPr>
              <a:t> 교수님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9C6DE9A-C5B4-0362-BE99-5AE0FB1817B6}"/>
              </a:ext>
            </a:extLst>
          </p:cNvPr>
          <p:cNvGrpSpPr/>
          <p:nvPr/>
        </p:nvGrpSpPr>
        <p:grpSpPr>
          <a:xfrm>
            <a:off x="5282654" y="5301926"/>
            <a:ext cx="333375" cy="333375"/>
            <a:chOff x="5238750" y="5295386"/>
            <a:chExt cx="400050" cy="400050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5EEB3DA5-F41A-DDC4-47FB-FBBEEFFBE228}"/>
                </a:ext>
              </a:extLst>
            </p:cNvPr>
            <p:cNvSpPr/>
            <p:nvPr/>
          </p:nvSpPr>
          <p:spPr>
            <a:xfrm>
              <a:off x="5238750" y="5295386"/>
              <a:ext cx="400050" cy="4000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4E8F16A-CB47-5F00-E9F4-383ED1658DFC}"/>
                </a:ext>
              </a:extLst>
            </p:cNvPr>
            <p:cNvGrpSpPr/>
            <p:nvPr/>
          </p:nvGrpSpPr>
          <p:grpSpPr>
            <a:xfrm>
              <a:off x="5343078" y="5351395"/>
              <a:ext cx="187926" cy="288032"/>
              <a:chOff x="8755264" y="242673"/>
              <a:chExt cx="326047" cy="499729"/>
            </a:xfrm>
          </p:grpSpPr>
          <p:sp>
            <p:nvSpPr>
              <p:cNvPr id="6" name="이등변 삼각형 5">
                <a:extLst>
                  <a:ext uri="{FF2B5EF4-FFF2-40B4-BE49-F238E27FC236}">
                    <a16:creationId xmlns:a16="http://schemas.microsoft.com/office/drawing/2014/main" id="{931C0F4E-8F2F-C841-2076-2CD2D301E1F9}"/>
                  </a:ext>
                </a:extLst>
              </p:cNvPr>
              <p:cNvSpPr/>
              <p:nvPr/>
            </p:nvSpPr>
            <p:spPr>
              <a:xfrm>
                <a:off x="8755264" y="242673"/>
                <a:ext cx="326047" cy="281075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C158E4D7-4D86-65E7-2E92-12FF8FD832E3}"/>
                  </a:ext>
                </a:extLst>
              </p:cNvPr>
              <p:cNvSpPr/>
              <p:nvPr/>
            </p:nvSpPr>
            <p:spPr>
              <a:xfrm>
                <a:off x="8794640" y="523748"/>
                <a:ext cx="247294" cy="2186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5FCF47F4-B85D-5B4B-37B2-87310E0A112F}"/>
                  </a:ext>
                </a:extLst>
              </p:cNvPr>
              <p:cNvSpPr/>
              <p:nvPr/>
            </p:nvSpPr>
            <p:spPr>
              <a:xfrm>
                <a:off x="8895989" y="609600"/>
                <a:ext cx="45719" cy="1328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D0A37B55-0627-8110-9A83-F9C23B7CFD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6654" y="4952607"/>
            <a:ext cx="2284880" cy="1289175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CAFF3A91-7CA8-2BB3-5BDD-DFF864C52D67}"/>
              </a:ext>
            </a:extLst>
          </p:cNvPr>
          <p:cNvSpPr/>
          <p:nvPr/>
        </p:nvSpPr>
        <p:spPr>
          <a:xfrm>
            <a:off x="5566536" y="4773810"/>
            <a:ext cx="288032" cy="288032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97ADAD-E7E2-FBA8-DECE-AB8BD45A45BC}"/>
              </a:ext>
            </a:extLst>
          </p:cNvPr>
          <p:cNvSpPr txBox="1"/>
          <p:nvPr/>
        </p:nvSpPr>
        <p:spPr>
          <a:xfrm>
            <a:off x="2732139" y="2446068"/>
            <a:ext cx="17910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i="0" dirty="0">
                <a:effectLst/>
                <a:latin typeface="+mn-ea"/>
              </a:rPr>
              <a:t>차별화 된 합격 노하우로</a:t>
            </a:r>
            <a:endParaRPr lang="en-US" altLang="ko-KR" sz="1100" b="1" i="0" dirty="0">
              <a:effectLst/>
              <a:latin typeface="+mn-ea"/>
            </a:endParaRPr>
          </a:p>
          <a:p>
            <a:pPr algn="ctr"/>
            <a:r>
              <a:rPr lang="ko-KR" altLang="en-US" sz="1100" b="1" i="0" dirty="0">
                <a:effectLst/>
                <a:latin typeface="+mn-ea"/>
              </a:rPr>
              <a:t>최단기 합격</a:t>
            </a:r>
          </a:p>
        </p:txBody>
      </p:sp>
    </p:spTree>
    <p:extLst>
      <p:ext uri="{BB962C8B-B14F-4D97-AF65-F5344CB8AC3E}">
        <p14:creationId xmlns:p14="http://schemas.microsoft.com/office/powerpoint/2010/main" val="3158639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Group 87">
            <a:extLst>
              <a:ext uri="{FF2B5EF4-FFF2-40B4-BE49-F238E27FC236}">
                <a16:creationId xmlns:a16="http://schemas.microsoft.com/office/drawing/2014/main" id="{194687D0-02B1-A2C5-2F4D-7716CCCE11E9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761527" cy="201608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B1375C-4289-63E6-7C96-441323E2801B}"/>
              </a:ext>
            </a:extLst>
          </p:cNvPr>
          <p:cNvSpPr/>
          <p:nvPr/>
        </p:nvSpPr>
        <p:spPr>
          <a:xfrm>
            <a:off x="234892" y="255373"/>
            <a:ext cx="8976219" cy="63719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12</a:t>
            </a:fld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E5FECBD-4010-44EE-A082-3B5D9F9D3560}"/>
              </a:ext>
            </a:extLst>
          </p:cNvPr>
          <p:cNvGrpSpPr/>
          <p:nvPr/>
        </p:nvGrpSpPr>
        <p:grpSpPr>
          <a:xfrm rot="2700000">
            <a:off x="568560" y="1671375"/>
            <a:ext cx="1545350" cy="1555310"/>
            <a:chOff x="1478884" y="2958206"/>
            <a:chExt cx="1001656" cy="1008112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0BC6FF9E-D9EC-FBC7-F3AE-2D3FDFA0FBAD}"/>
                </a:ext>
              </a:extLst>
            </p:cNvPr>
            <p:cNvSpPr/>
            <p:nvPr/>
          </p:nvSpPr>
          <p:spPr>
            <a:xfrm>
              <a:off x="1547664" y="3030214"/>
              <a:ext cx="864096" cy="86409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4" name="타원 5">
              <a:extLst>
                <a:ext uri="{FF2B5EF4-FFF2-40B4-BE49-F238E27FC236}">
                  <a16:creationId xmlns:a16="http://schemas.microsoft.com/office/drawing/2014/main" id="{9AB6352C-53E2-1E38-5FAF-AF80298F431D}"/>
                </a:ext>
              </a:extLst>
            </p:cNvPr>
            <p:cNvSpPr/>
            <p:nvPr/>
          </p:nvSpPr>
          <p:spPr>
            <a:xfrm>
              <a:off x="1478884" y="2958206"/>
              <a:ext cx="1001656" cy="1008112"/>
            </a:xfrm>
            <a:custGeom>
              <a:avLst/>
              <a:gdLst>
                <a:gd name="connsiteX0" fmla="*/ 284378 w 1001656"/>
                <a:gd name="connsiteY0" fmla="*/ 504056 h 1008112"/>
                <a:gd name="connsiteX1" fmla="*/ 1001656 w 1001656"/>
                <a:gd name="connsiteY1" fmla="*/ 568099 h 1008112"/>
                <a:gd name="connsiteX2" fmla="*/ 504056 w 1001656"/>
                <a:gd name="connsiteY2" fmla="*/ 1008112 h 1008112"/>
                <a:gd name="connsiteX3" fmla="*/ 0 w 1001656"/>
                <a:gd name="connsiteY3" fmla="*/ 504056 h 1008112"/>
                <a:gd name="connsiteX4" fmla="*/ 504056 w 1001656"/>
                <a:gd name="connsiteY4" fmla="*/ 0 h 1008112"/>
                <a:gd name="connsiteX5" fmla="*/ 1001656 w 1001656"/>
                <a:gd name="connsiteY5" fmla="*/ 440013 h 1008112"/>
                <a:gd name="connsiteX6" fmla="*/ 375818 w 1001656"/>
                <a:gd name="connsiteY6" fmla="*/ 595496 h 1008112"/>
                <a:gd name="connsiteX0" fmla="*/ 1001656 w 1001656"/>
                <a:gd name="connsiteY0" fmla="*/ 568099 h 1008112"/>
                <a:gd name="connsiteX1" fmla="*/ 504056 w 1001656"/>
                <a:gd name="connsiteY1" fmla="*/ 1008112 h 1008112"/>
                <a:gd name="connsiteX2" fmla="*/ 0 w 1001656"/>
                <a:gd name="connsiteY2" fmla="*/ 504056 h 1008112"/>
                <a:gd name="connsiteX3" fmla="*/ 504056 w 1001656"/>
                <a:gd name="connsiteY3" fmla="*/ 0 h 1008112"/>
                <a:gd name="connsiteX4" fmla="*/ 1001656 w 1001656"/>
                <a:gd name="connsiteY4" fmla="*/ 440013 h 1008112"/>
                <a:gd name="connsiteX5" fmla="*/ 375818 w 1001656"/>
                <a:gd name="connsiteY5" fmla="*/ 595496 h 1008112"/>
                <a:gd name="connsiteX0" fmla="*/ 1001656 w 1001656"/>
                <a:gd name="connsiteY0" fmla="*/ 568099 h 1008112"/>
                <a:gd name="connsiteX1" fmla="*/ 504056 w 1001656"/>
                <a:gd name="connsiteY1" fmla="*/ 1008112 h 1008112"/>
                <a:gd name="connsiteX2" fmla="*/ 0 w 1001656"/>
                <a:gd name="connsiteY2" fmla="*/ 504056 h 1008112"/>
                <a:gd name="connsiteX3" fmla="*/ 504056 w 1001656"/>
                <a:gd name="connsiteY3" fmla="*/ 0 h 1008112"/>
                <a:gd name="connsiteX4" fmla="*/ 1001656 w 1001656"/>
                <a:gd name="connsiteY4" fmla="*/ 440013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656" h="1008112">
                  <a:moveTo>
                    <a:pt x="1001656" y="568099"/>
                  </a:moveTo>
                  <a:cubicBezTo>
                    <a:pt x="972444" y="816399"/>
                    <a:pt x="760638" y="1008112"/>
                    <a:pt x="504056" y="1008112"/>
                  </a:cubicBezTo>
                  <a:cubicBezTo>
                    <a:pt x="225674" y="1008112"/>
                    <a:pt x="0" y="782438"/>
                    <a:pt x="0" y="504056"/>
                  </a:cubicBezTo>
                  <a:cubicBezTo>
                    <a:pt x="0" y="225674"/>
                    <a:pt x="225674" y="0"/>
                    <a:pt x="504056" y="0"/>
                  </a:cubicBezTo>
                  <a:cubicBezTo>
                    <a:pt x="760638" y="0"/>
                    <a:pt x="972444" y="191713"/>
                    <a:pt x="1001656" y="440013"/>
                  </a:cubicBezTo>
                </a:path>
              </a:pathLst>
            </a:cu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30C1992-25DB-53BE-D085-AAA2D5791094}"/>
              </a:ext>
            </a:extLst>
          </p:cNvPr>
          <p:cNvGrpSpPr/>
          <p:nvPr/>
        </p:nvGrpSpPr>
        <p:grpSpPr>
          <a:xfrm rot="2700000">
            <a:off x="2768332" y="1671375"/>
            <a:ext cx="1545350" cy="1555310"/>
            <a:chOff x="1478884" y="2958206"/>
            <a:chExt cx="1001656" cy="1008112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EA6DD86-099A-FFD4-FDC4-2C6F94BF1554}"/>
                </a:ext>
              </a:extLst>
            </p:cNvPr>
            <p:cNvSpPr/>
            <p:nvPr/>
          </p:nvSpPr>
          <p:spPr>
            <a:xfrm>
              <a:off x="1547664" y="3030214"/>
              <a:ext cx="864096" cy="86409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7" name="타원 5">
              <a:extLst>
                <a:ext uri="{FF2B5EF4-FFF2-40B4-BE49-F238E27FC236}">
                  <a16:creationId xmlns:a16="http://schemas.microsoft.com/office/drawing/2014/main" id="{4E8B7C38-5DB0-ACF6-ADF5-B71D4CFEE9B9}"/>
                </a:ext>
              </a:extLst>
            </p:cNvPr>
            <p:cNvSpPr/>
            <p:nvPr/>
          </p:nvSpPr>
          <p:spPr>
            <a:xfrm>
              <a:off x="1478884" y="2958206"/>
              <a:ext cx="1001656" cy="1008112"/>
            </a:xfrm>
            <a:custGeom>
              <a:avLst/>
              <a:gdLst>
                <a:gd name="connsiteX0" fmla="*/ 284378 w 1001656"/>
                <a:gd name="connsiteY0" fmla="*/ 504056 h 1008112"/>
                <a:gd name="connsiteX1" fmla="*/ 1001656 w 1001656"/>
                <a:gd name="connsiteY1" fmla="*/ 568099 h 1008112"/>
                <a:gd name="connsiteX2" fmla="*/ 504056 w 1001656"/>
                <a:gd name="connsiteY2" fmla="*/ 1008112 h 1008112"/>
                <a:gd name="connsiteX3" fmla="*/ 0 w 1001656"/>
                <a:gd name="connsiteY3" fmla="*/ 504056 h 1008112"/>
                <a:gd name="connsiteX4" fmla="*/ 504056 w 1001656"/>
                <a:gd name="connsiteY4" fmla="*/ 0 h 1008112"/>
                <a:gd name="connsiteX5" fmla="*/ 1001656 w 1001656"/>
                <a:gd name="connsiteY5" fmla="*/ 440013 h 1008112"/>
                <a:gd name="connsiteX6" fmla="*/ 375818 w 1001656"/>
                <a:gd name="connsiteY6" fmla="*/ 595496 h 1008112"/>
                <a:gd name="connsiteX0" fmla="*/ 1001656 w 1001656"/>
                <a:gd name="connsiteY0" fmla="*/ 568099 h 1008112"/>
                <a:gd name="connsiteX1" fmla="*/ 504056 w 1001656"/>
                <a:gd name="connsiteY1" fmla="*/ 1008112 h 1008112"/>
                <a:gd name="connsiteX2" fmla="*/ 0 w 1001656"/>
                <a:gd name="connsiteY2" fmla="*/ 504056 h 1008112"/>
                <a:gd name="connsiteX3" fmla="*/ 504056 w 1001656"/>
                <a:gd name="connsiteY3" fmla="*/ 0 h 1008112"/>
                <a:gd name="connsiteX4" fmla="*/ 1001656 w 1001656"/>
                <a:gd name="connsiteY4" fmla="*/ 440013 h 1008112"/>
                <a:gd name="connsiteX5" fmla="*/ 375818 w 1001656"/>
                <a:gd name="connsiteY5" fmla="*/ 595496 h 1008112"/>
                <a:gd name="connsiteX0" fmla="*/ 1001656 w 1001656"/>
                <a:gd name="connsiteY0" fmla="*/ 568099 h 1008112"/>
                <a:gd name="connsiteX1" fmla="*/ 504056 w 1001656"/>
                <a:gd name="connsiteY1" fmla="*/ 1008112 h 1008112"/>
                <a:gd name="connsiteX2" fmla="*/ 0 w 1001656"/>
                <a:gd name="connsiteY2" fmla="*/ 504056 h 1008112"/>
                <a:gd name="connsiteX3" fmla="*/ 504056 w 1001656"/>
                <a:gd name="connsiteY3" fmla="*/ 0 h 1008112"/>
                <a:gd name="connsiteX4" fmla="*/ 1001656 w 1001656"/>
                <a:gd name="connsiteY4" fmla="*/ 440013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656" h="1008112">
                  <a:moveTo>
                    <a:pt x="1001656" y="568099"/>
                  </a:moveTo>
                  <a:cubicBezTo>
                    <a:pt x="972444" y="816399"/>
                    <a:pt x="760638" y="1008112"/>
                    <a:pt x="504056" y="1008112"/>
                  </a:cubicBezTo>
                  <a:cubicBezTo>
                    <a:pt x="225674" y="1008112"/>
                    <a:pt x="0" y="782438"/>
                    <a:pt x="0" y="504056"/>
                  </a:cubicBezTo>
                  <a:cubicBezTo>
                    <a:pt x="0" y="225674"/>
                    <a:pt x="225674" y="0"/>
                    <a:pt x="504056" y="0"/>
                  </a:cubicBezTo>
                  <a:cubicBezTo>
                    <a:pt x="760638" y="0"/>
                    <a:pt x="972444" y="191713"/>
                    <a:pt x="1001656" y="440013"/>
                  </a:cubicBezTo>
                </a:path>
              </a:pathLst>
            </a:cu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84B8850-E088-A210-0EBA-6BF456C156FA}"/>
              </a:ext>
            </a:extLst>
          </p:cNvPr>
          <p:cNvGrpSpPr/>
          <p:nvPr/>
        </p:nvGrpSpPr>
        <p:grpSpPr>
          <a:xfrm rot="1995607">
            <a:off x="5055408" y="1671375"/>
            <a:ext cx="1545350" cy="1555310"/>
            <a:chOff x="1478884" y="2958206"/>
            <a:chExt cx="1001656" cy="100811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CC315D4-C7C7-A9CF-E337-0D02D8198320}"/>
                </a:ext>
              </a:extLst>
            </p:cNvPr>
            <p:cNvSpPr/>
            <p:nvPr/>
          </p:nvSpPr>
          <p:spPr>
            <a:xfrm>
              <a:off x="1547664" y="3030214"/>
              <a:ext cx="864096" cy="86409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0" name="타원 5">
              <a:extLst>
                <a:ext uri="{FF2B5EF4-FFF2-40B4-BE49-F238E27FC236}">
                  <a16:creationId xmlns:a16="http://schemas.microsoft.com/office/drawing/2014/main" id="{4AA145D9-BDA5-2161-671A-923377F7D257}"/>
                </a:ext>
              </a:extLst>
            </p:cNvPr>
            <p:cNvSpPr/>
            <p:nvPr/>
          </p:nvSpPr>
          <p:spPr>
            <a:xfrm>
              <a:off x="1478884" y="2958206"/>
              <a:ext cx="1001656" cy="1008112"/>
            </a:xfrm>
            <a:custGeom>
              <a:avLst/>
              <a:gdLst>
                <a:gd name="connsiteX0" fmla="*/ 284378 w 1001656"/>
                <a:gd name="connsiteY0" fmla="*/ 504056 h 1008112"/>
                <a:gd name="connsiteX1" fmla="*/ 1001656 w 1001656"/>
                <a:gd name="connsiteY1" fmla="*/ 568099 h 1008112"/>
                <a:gd name="connsiteX2" fmla="*/ 504056 w 1001656"/>
                <a:gd name="connsiteY2" fmla="*/ 1008112 h 1008112"/>
                <a:gd name="connsiteX3" fmla="*/ 0 w 1001656"/>
                <a:gd name="connsiteY3" fmla="*/ 504056 h 1008112"/>
                <a:gd name="connsiteX4" fmla="*/ 504056 w 1001656"/>
                <a:gd name="connsiteY4" fmla="*/ 0 h 1008112"/>
                <a:gd name="connsiteX5" fmla="*/ 1001656 w 1001656"/>
                <a:gd name="connsiteY5" fmla="*/ 440013 h 1008112"/>
                <a:gd name="connsiteX6" fmla="*/ 375818 w 1001656"/>
                <a:gd name="connsiteY6" fmla="*/ 595496 h 1008112"/>
                <a:gd name="connsiteX0" fmla="*/ 1001656 w 1001656"/>
                <a:gd name="connsiteY0" fmla="*/ 568099 h 1008112"/>
                <a:gd name="connsiteX1" fmla="*/ 504056 w 1001656"/>
                <a:gd name="connsiteY1" fmla="*/ 1008112 h 1008112"/>
                <a:gd name="connsiteX2" fmla="*/ 0 w 1001656"/>
                <a:gd name="connsiteY2" fmla="*/ 504056 h 1008112"/>
                <a:gd name="connsiteX3" fmla="*/ 504056 w 1001656"/>
                <a:gd name="connsiteY3" fmla="*/ 0 h 1008112"/>
                <a:gd name="connsiteX4" fmla="*/ 1001656 w 1001656"/>
                <a:gd name="connsiteY4" fmla="*/ 440013 h 1008112"/>
                <a:gd name="connsiteX5" fmla="*/ 375818 w 1001656"/>
                <a:gd name="connsiteY5" fmla="*/ 595496 h 1008112"/>
                <a:gd name="connsiteX0" fmla="*/ 1001656 w 1001656"/>
                <a:gd name="connsiteY0" fmla="*/ 568099 h 1008112"/>
                <a:gd name="connsiteX1" fmla="*/ 504056 w 1001656"/>
                <a:gd name="connsiteY1" fmla="*/ 1008112 h 1008112"/>
                <a:gd name="connsiteX2" fmla="*/ 0 w 1001656"/>
                <a:gd name="connsiteY2" fmla="*/ 504056 h 1008112"/>
                <a:gd name="connsiteX3" fmla="*/ 504056 w 1001656"/>
                <a:gd name="connsiteY3" fmla="*/ 0 h 1008112"/>
                <a:gd name="connsiteX4" fmla="*/ 1001656 w 1001656"/>
                <a:gd name="connsiteY4" fmla="*/ 440013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656" h="1008112">
                  <a:moveTo>
                    <a:pt x="1001656" y="568099"/>
                  </a:moveTo>
                  <a:cubicBezTo>
                    <a:pt x="972444" y="816399"/>
                    <a:pt x="760638" y="1008112"/>
                    <a:pt x="504056" y="1008112"/>
                  </a:cubicBezTo>
                  <a:cubicBezTo>
                    <a:pt x="225674" y="1008112"/>
                    <a:pt x="0" y="782438"/>
                    <a:pt x="0" y="504056"/>
                  </a:cubicBezTo>
                  <a:cubicBezTo>
                    <a:pt x="0" y="225674"/>
                    <a:pt x="225674" y="0"/>
                    <a:pt x="504056" y="0"/>
                  </a:cubicBezTo>
                  <a:cubicBezTo>
                    <a:pt x="760638" y="0"/>
                    <a:pt x="972444" y="191713"/>
                    <a:pt x="1001656" y="440013"/>
                  </a:cubicBezTo>
                </a:path>
              </a:pathLst>
            </a:cu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FE1D132-48C7-BF2C-A012-3495248EEFE0}"/>
              </a:ext>
            </a:extLst>
          </p:cNvPr>
          <p:cNvGrpSpPr/>
          <p:nvPr/>
        </p:nvGrpSpPr>
        <p:grpSpPr>
          <a:xfrm rot="18900000">
            <a:off x="6373971" y="3112255"/>
            <a:ext cx="1545350" cy="1555310"/>
            <a:chOff x="1478884" y="2958206"/>
            <a:chExt cx="1001656" cy="1008112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43E18DA-E79D-5834-BE8B-CB6816C6DC51}"/>
                </a:ext>
              </a:extLst>
            </p:cNvPr>
            <p:cNvSpPr/>
            <p:nvPr/>
          </p:nvSpPr>
          <p:spPr>
            <a:xfrm>
              <a:off x="1547664" y="3030215"/>
              <a:ext cx="864096" cy="86409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3" name="타원 5">
              <a:extLst>
                <a:ext uri="{FF2B5EF4-FFF2-40B4-BE49-F238E27FC236}">
                  <a16:creationId xmlns:a16="http://schemas.microsoft.com/office/drawing/2014/main" id="{5F029D8C-7FCA-E113-CADF-120EBCB7577F}"/>
                </a:ext>
              </a:extLst>
            </p:cNvPr>
            <p:cNvSpPr/>
            <p:nvPr/>
          </p:nvSpPr>
          <p:spPr>
            <a:xfrm>
              <a:off x="1478884" y="2958206"/>
              <a:ext cx="1001656" cy="1008112"/>
            </a:xfrm>
            <a:custGeom>
              <a:avLst/>
              <a:gdLst>
                <a:gd name="connsiteX0" fmla="*/ 284378 w 1001656"/>
                <a:gd name="connsiteY0" fmla="*/ 504056 h 1008112"/>
                <a:gd name="connsiteX1" fmla="*/ 1001656 w 1001656"/>
                <a:gd name="connsiteY1" fmla="*/ 568099 h 1008112"/>
                <a:gd name="connsiteX2" fmla="*/ 504056 w 1001656"/>
                <a:gd name="connsiteY2" fmla="*/ 1008112 h 1008112"/>
                <a:gd name="connsiteX3" fmla="*/ 0 w 1001656"/>
                <a:gd name="connsiteY3" fmla="*/ 504056 h 1008112"/>
                <a:gd name="connsiteX4" fmla="*/ 504056 w 1001656"/>
                <a:gd name="connsiteY4" fmla="*/ 0 h 1008112"/>
                <a:gd name="connsiteX5" fmla="*/ 1001656 w 1001656"/>
                <a:gd name="connsiteY5" fmla="*/ 440013 h 1008112"/>
                <a:gd name="connsiteX6" fmla="*/ 375818 w 1001656"/>
                <a:gd name="connsiteY6" fmla="*/ 595496 h 1008112"/>
                <a:gd name="connsiteX0" fmla="*/ 1001656 w 1001656"/>
                <a:gd name="connsiteY0" fmla="*/ 568099 h 1008112"/>
                <a:gd name="connsiteX1" fmla="*/ 504056 w 1001656"/>
                <a:gd name="connsiteY1" fmla="*/ 1008112 h 1008112"/>
                <a:gd name="connsiteX2" fmla="*/ 0 w 1001656"/>
                <a:gd name="connsiteY2" fmla="*/ 504056 h 1008112"/>
                <a:gd name="connsiteX3" fmla="*/ 504056 w 1001656"/>
                <a:gd name="connsiteY3" fmla="*/ 0 h 1008112"/>
                <a:gd name="connsiteX4" fmla="*/ 1001656 w 1001656"/>
                <a:gd name="connsiteY4" fmla="*/ 440013 h 1008112"/>
                <a:gd name="connsiteX5" fmla="*/ 375818 w 1001656"/>
                <a:gd name="connsiteY5" fmla="*/ 595496 h 1008112"/>
                <a:gd name="connsiteX0" fmla="*/ 1001656 w 1001656"/>
                <a:gd name="connsiteY0" fmla="*/ 568099 h 1008112"/>
                <a:gd name="connsiteX1" fmla="*/ 504056 w 1001656"/>
                <a:gd name="connsiteY1" fmla="*/ 1008112 h 1008112"/>
                <a:gd name="connsiteX2" fmla="*/ 0 w 1001656"/>
                <a:gd name="connsiteY2" fmla="*/ 504056 h 1008112"/>
                <a:gd name="connsiteX3" fmla="*/ 504056 w 1001656"/>
                <a:gd name="connsiteY3" fmla="*/ 0 h 1008112"/>
                <a:gd name="connsiteX4" fmla="*/ 1001656 w 1001656"/>
                <a:gd name="connsiteY4" fmla="*/ 440013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656" h="1008112">
                  <a:moveTo>
                    <a:pt x="1001656" y="568099"/>
                  </a:moveTo>
                  <a:cubicBezTo>
                    <a:pt x="972444" y="816399"/>
                    <a:pt x="760638" y="1008112"/>
                    <a:pt x="504056" y="1008112"/>
                  </a:cubicBezTo>
                  <a:cubicBezTo>
                    <a:pt x="225674" y="1008112"/>
                    <a:pt x="0" y="782438"/>
                    <a:pt x="0" y="504056"/>
                  </a:cubicBezTo>
                  <a:cubicBezTo>
                    <a:pt x="0" y="225674"/>
                    <a:pt x="225674" y="0"/>
                    <a:pt x="504056" y="0"/>
                  </a:cubicBezTo>
                  <a:cubicBezTo>
                    <a:pt x="760638" y="0"/>
                    <a:pt x="972444" y="191713"/>
                    <a:pt x="1001656" y="440013"/>
                  </a:cubicBezTo>
                </a:path>
              </a:pathLst>
            </a:cu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4" name="타원 13">
            <a:extLst>
              <a:ext uri="{FF2B5EF4-FFF2-40B4-BE49-F238E27FC236}">
                <a16:creationId xmlns:a16="http://schemas.microsoft.com/office/drawing/2014/main" id="{9692B6A9-C527-6387-DA17-C8C064EC7998}"/>
              </a:ext>
            </a:extLst>
          </p:cNvPr>
          <p:cNvSpPr/>
          <p:nvPr/>
        </p:nvSpPr>
        <p:spPr>
          <a:xfrm>
            <a:off x="7240045" y="1671376"/>
            <a:ext cx="1555312" cy="155531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합격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A41D17-0F47-3E22-FDA9-1DC867AFC0DF}"/>
              </a:ext>
            </a:extLst>
          </p:cNvPr>
          <p:cNvSpPr txBox="1"/>
          <p:nvPr/>
        </p:nvSpPr>
        <p:spPr>
          <a:xfrm>
            <a:off x="1200204" y="456137"/>
            <a:ext cx="58881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latin typeface="+mn-ea"/>
              </a:rPr>
              <a:t>이론부터 문제풀이 그리고 파이널 특강까지</a:t>
            </a:r>
            <a:r>
              <a:rPr lang="en-US" altLang="ko-KR" sz="2400" b="1" spc="-150" dirty="0">
                <a:latin typeface="+mn-ea"/>
              </a:rPr>
              <a:t>, </a:t>
            </a:r>
          </a:p>
          <a:p>
            <a:r>
              <a:rPr lang="ko-KR" altLang="en-US" sz="2400" b="1" spc="-150" dirty="0">
                <a:latin typeface="+mn-ea"/>
              </a:rPr>
              <a:t>합격을 위한 단계별 커리큘럼</a:t>
            </a:r>
            <a:r>
              <a:rPr lang="en-US" altLang="ko-KR" sz="2400" b="1" spc="-150" dirty="0">
                <a:latin typeface="+mn-ea"/>
              </a:rPr>
              <a:t>!</a:t>
            </a:r>
            <a:endParaRPr lang="ko-KR" altLang="en-US" sz="2400" b="1" spc="-150" dirty="0">
              <a:latin typeface="+mn-ea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B1313C6-ECBE-1373-EAFB-92220BCA9C12}"/>
              </a:ext>
            </a:extLst>
          </p:cNvPr>
          <p:cNvCxnSpPr>
            <a:cxnSpLocks/>
          </p:cNvCxnSpPr>
          <p:nvPr/>
        </p:nvCxnSpPr>
        <p:spPr>
          <a:xfrm>
            <a:off x="1896153" y="2987242"/>
            <a:ext cx="232892" cy="283428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9044BA9-E715-0065-D194-C0D05AB0787B}"/>
              </a:ext>
            </a:extLst>
          </p:cNvPr>
          <p:cNvSpPr txBox="1"/>
          <p:nvPr/>
        </p:nvSpPr>
        <p:spPr>
          <a:xfrm>
            <a:off x="1037304" y="2132552"/>
            <a:ext cx="607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>
                <a:latin typeface="+mn-ea"/>
              </a:rPr>
              <a:t>기초</a:t>
            </a:r>
            <a:endParaRPr lang="en-US" altLang="ko-KR" b="1" spc="-150" dirty="0">
              <a:latin typeface="+mn-ea"/>
            </a:endParaRPr>
          </a:p>
          <a:p>
            <a:pPr algn="ctr"/>
            <a:r>
              <a:rPr lang="ko-KR" altLang="en-US" b="1" spc="-150" dirty="0">
                <a:latin typeface="+mn-ea"/>
              </a:rPr>
              <a:t>이론</a:t>
            </a:r>
            <a:endParaRPr lang="en-US" altLang="ko-KR" b="1" spc="-150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FB3234-C152-51CB-1B57-BB331D3A45B6}"/>
              </a:ext>
            </a:extLst>
          </p:cNvPr>
          <p:cNvSpPr txBox="1"/>
          <p:nvPr/>
        </p:nvSpPr>
        <p:spPr>
          <a:xfrm>
            <a:off x="3237076" y="2052787"/>
            <a:ext cx="607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>
                <a:latin typeface="+mn-ea"/>
              </a:rPr>
              <a:t>핵심</a:t>
            </a:r>
            <a:endParaRPr lang="en-US" altLang="ko-KR" b="1" spc="-150" dirty="0">
              <a:latin typeface="+mn-ea"/>
            </a:endParaRPr>
          </a:p>
          <a:p>
            <a:pPr algn="ctr"/>
            <a:r>
              <a:rPr lang="ko-KR" altLang="en-US" b="1" spc="-150" dirty="0">
                <a:latin typeface="+mn-ea"/>
              </a:rPr>
              <a:t>기출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E8BBBE-0A5A-69F6-241F-2EC47F3F567B}"/>
              </a:ext>
            </a:extLst>
          </p:cNvPr>
          <p:cNvSpPr txBox="1"/>
          <p:nvPr/>
        </p:nvSpPr>
        <p:spPr>
          <a:xfrm>
            <a:off x="5069701" y="2015416"/>
            <a:ext cx="1516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>
                <a:latin typeface="+mn-ea"/>
              </a:rPr>
              <a:t>실전</a:t>
            </a:r>
            <a:endParaRPr lang="en-US" altLang="ko-KR" b="1" spc="-150" dirty="0">
              <a:latin typeface="+mn-ea"/>
            </a:endParaRPr>
          </a:p>
          <a:p>
            <a:pPr algn="ctr"/>
            <a:r>
              <a:rPr lang="ko-KR" altLang="en-US" b="1" spc="-150" dirty="0">
                <a:latin typeface="+mn-ea"/>
              </a:rPr>
              <a:t>동형 모의고사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8362AF-A907-9FAE-0857-D00247E1DD5D}"/>
              </a:ext>
            </a:extLst>
          </p:cNvPr>
          <p:cNvSpPr txBox="1"/>
          <p:nvPr/>
        </p:nvSpPr>
        <p:spPr>
          <a:xfrm>
            <a:off x="6751087" y="3519796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>
                <a:latin typeface="+mn-ea"/>
              </a:rPr>
              <a:t>파이널</a:t>
            </a:r>
            <a:endParaRPr lang="en-US" altLang="ko-KR" b="1" spc="-150" dirty="0">
              <a:latin typeface="+mn-ea"/>
            </a:endParaRPr>
          </a:p>
          <a:p>
            <a:pPr algn="ctr"/>
            <a:r>
              <a:rPr lang="ko-KR" altLang="en-US" b="1" spc="-150" dirty="0">
                <a:latin typeface="+mn-ea"/>
              </a:rPr>
              <a:t>특강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CCFF86-F992-3228-55E4-7C65CA0C762E}"/>
              </a:ext>
            </a:extLst>
          </p:cNvPr>
          <p:cNvSpPr txBox="1"/>
          <p:nvPr/>
        </p:nvSpPr>
        <p:spPr>
          <a:xfrm>
            <a:off x="5911757" y="4957839"/>
            <a:ext cx="3185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 spc="-150" dirty="0">
                <a:latin typeface="+mn-ea"/>
              </a:rPr>
              <a:t>※ </a:t>
            </a:r>
            <a:r>
              <a:rPr lang="ko-KR" altLang="en-US" sz="1200" b="1" spc="-150" dirty="0">
                <a:latin typeface="+mn-ea"/>
              </a:rPr>
              <a:t>제공되는 세부 강의 내역은 변경 될 수 있습니다</a:t>
            </a:r>
            <a:r>
              <a:rPr lang="en-US" altLang="ko-KR" sz="1200" b="1" spc="-150" dirty="0">
                <a:latin typeface="+mn-ea"/>
              </a:rPr>
              <a:t>. 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C940C9F-7083-77C9-36D3-F632F137A3F2}"/>
              </a:ext>
            </a:extLst>
          </p:cNvPr>
          <p:cNvGrpSpPr/>
          <p:nvPr/>
        </p:nvGrpSpPr>
        <p:grpSpPr>
          <a:xfrm rot="18900000">
            <a:off x="1760685" y="3163810"/>
            <a:ext cx="1545350" cy="1555310"/>
            <a:chOff x="1478884" y="2958206"/>
            <a:chExt cx="1001656" cy="1008112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FAE08359-2F4A-A273-5561-BF656230DC0E}"/>
                </a:ext>
              </a:extLst>
            </p:cNvPr>
            <p:cNvSpPr/>
            <p:nvPr/>
          </p:nvSpPr>
          <p:spPr>
            <a:xfrm>
              <a:off x="1547664" y="3030214"/>
              <a:ext cx="864096" cy="86409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38" name="타원 5">
              <a:extLst>
                <a:ext uri="{FF2B5EF4-FFF2-40B4-BE49-F238E27FC236}">
                  <a16:creationId xmlns:a16="http://schemas.microsoft.com/office/drawing/2014/main" id="{FF049438-EA08-6366-7D90-4C66AED90287}"/>
                </a:ext>
              </a:extLst>
            </p:cNvPr>
            <p:cNvSpPr/>
            <p:nvPr/>
          </p:nvSpPr>
          <p:spPr>
            <a:xfrm>
              <a:off x="1478884" y="2958206"/>
              <a:ext cx="1001656" cy="1008112"/>
            </a:xfrm>
            <a:custGeom>
              <a:avLst/>
              <a:gdLst>
                <a:gd name="connsiteX0" fmla="*/ 284378 w 1001656"/>
                <a:gd name="connsiteY0" fmla="*/ 504056 h 1008112"/>
                <a:gd name="connsiteX1" fmla="*/ 1001656 w 1001656"/>
                <a:gd name="connsiteY1" fmla="*/ 568099 h 1008112"/>
                <a:gd name="connsiteX2" fmla="*/ 504056 w 1001656"/>
                <a:gd name="connsiteY2" fmla="*/ 1008112 h 1008112"/>
                <a:gd name="connsiteX3" fmla="*/ 0 w 1001656"/>
                <a:gd name="connsiteY3" fmla="*/ 504056 h 1008112"/>
                <a:gd name="connsiteX4" fmla="*/ 504056 w 1001656"/>
                <a:gd name="connsiteY4" fmla="*/ 0 h 1008112"/>
                <a:gd name="connsiteX5" fmla="*/ 1001656 w 1001656"/>
                <a:gd name="connsiteY5" fmla="*/ 440013 h 1008112"/>
                <a:gd name="connsiteX6" fmla="*/ 375818 w 1001656"/>
                <a:gd name="connsiteY6" fmla="*/ 595496 h 1008112"/>
                <a:gd name="connsiteX0" fmla="*/ 1001656 w 1001656"/>
                <a:gd name="connsiteY0" fmla="*/ 568099 h 1008112"/>
                <a:gd name="connsiteX1" fmla="*/ 504056 w 1001656"/>
                <a:gd name="connsiteY1" fmla="*/ 1008112 h 1008112"/>
                <a:gd name="connsiteX2" fmla="*/ 0 w 1001656"/>
                <a:gd name="connsiteY2" fmla="*/ 504056 h 1008112"/>
                <a:gd name="connsiteX3" fmla="*/ 504056 w 1001656"/>
                <a:gd name="connsiteY3" fmla="*/ 0 h 1008112"/>
                <a:gd name="connsiteX4" fmla="*/ 1001656 w 1001656"/>
                <a:gd name="connsiteY4" fmla="*/ 440013 h 1008112"/>
                <a:gd name="connsiteX5" fmla="*/ 375818 w 1001656"/>
                <a:gd name="connsiteY5" fmla="*/ 595496 h 1008112"/>
                <a:gd name="connsiteX0" fmla="*/ 1001656 w 1001656"/>
                <a:gd name="connsiteY0" fmla="*/ 568099 h 1008112"/>
                <a:gd name="connsiteX1" fmla="*/ 504056 w 1001656"/>
                <a:gd name="connsiteY1" fmla="*/ 1008112 h 1008112"/>
                <a:gd name="connsiteX2" fmla="*/ 0 w 1001656"/>
                <a:gd name="connsiteY2" fmla="*/ 504056 h 1008112"/>
                <a:gd name="connsiteX3" fmla="*/ 504056 w 1001656"/>
                <a:gd name="connsiteY3" fmla="*/ 0 h 1008112"/>
                <a:gd name="connsiteX4" fmla="*/ 1001656 w 1001656"/>
                <a:gd name="connsiteY4" fmla="*/ 440013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656" h="1008112">
                  <a:moveTo>
                    <a:pt x="1001656" y="568099"/>
                  </a:moveTo>
                  <a:cubicBezTo>
                    <a:pt x="972444" y="816399"/>
                    <a:pt x="760638" y="1008112"/>
                    <a:pt x="504056" y="1008112"/>
                  </a:cubicBezTo>
                  <a:cubicBezTo>
                    <a:pt x="225674" y="1008112"/>
                    <a:pt x="0" y="782438"/>
                    <a:pt x="0" y="504056"/>
                  </a:cubicBezTo>
                  <a:cubicBezTo>
                    <a:pt x="0" y="225674"/>
                    <a:pt x="225674" y="0"/>
                    <a:pt x="504056" y="0"/>
                  </a:cubicBezTo>
                  <a:cubicBezTo>
                    <a:pt x="760638" y="0"/>
                    <a:pt x="972444" y="191713"/>
                    <a:pt x="1001656" y="440013"/>
                  </a:cubicBezTo>
                </a:path>
              </a:pathLst>
            </a:cu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3BDB900-E7D6-2661-D720-F75821B1264A}"/>
              </a:ext>
            </a:extLst>
          </p:cNvPr>
          <p:cNvCxnSpPr>
            <a:cxnSpLocks/>
          </p:cNvCxnSpPr>
          <p:nvPr/>
        </p:nvCxnSpPr>
        <p:spPr>
          <a:xfrm flipV="1">
            <a:off x="3014899" y="3021585"/>
            <a:ext cx="279263" cy="370106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A695937-8032-F20E-2336-15F38F246335}"/>
              </a:ext>
            </a:extLst>
          </p:cNvPr>
          <p:cNvSpPr txBox="1"/>
          <p:nvPr/>
        </p:nvSpPr>
        <p:spPr>
          <a:xfrm>
            <a:off x="1993466" y="3507851"/>
            <a:ext cx="10310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>
                <a:latin typeface="+mn-ea"/>
              </a:rPr>
              <a:t>기본이론</a:t>
            </a:r>
            <a:endParaRPr lang="en-US" altLang="ko-KR" b="1" spc="-150" dirty="0">
              <a:latin typeface="+mn-ea"/>
            </a:endParaRPr>
          </a:p>
          <a:p>
            <a:pPr algn="ctr"/>
            <a:r>
              <a:rPr lang="en-US" altLang="ko-KR" b="1" spc="-150" dirty="0">
                <a:latin typeface="+mn-ea"/>
              </a:rPr>
              <a:t>+</a:t>
            </a:r>
          </a:p>
          <a:p>
            <a:pPr algn="ctr"/>
            <a:r>
              <a:rPr lang="ko-KR" altLang="en-US" b="1" spc="-150" dirty="0">
                <a:latin typeface="+mn-ea"/>
              </a:rPr>
              <a:t>심화이론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7BCA8C-298D-1896-A555-E4225EB9D030}"/>
              </a:ext>
            </a:extLst>
          </p:cNvPr>
          <p:cNvGrpSpPr/>
          <p:nvPr/>
        </p:nvGrpSpPr>
        <p:grpSpPr>
          <a:xfrm rot="18750173">
            <a:off x="4026034" y="3132678"/>
            <a:ext cx="1545350" cy="1555310"/>
            <a:chOff x="1478884" y="2958206"/>
            <a:chExt cx="1001656" cy="1008112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2CD11A2F-89F0-67FD-3319-9D703ED07285}"/>
                </a:ext>
              </a:extLst>
            </p:cNvPr>
            <p:cNvSpPr/>
            <p:nvPr/>
          </p:nvSpPr>
          <p:spPr>
            <a:xfrm>
              <a:off x="1547664" y="3030214"/>
              <a:ext cx="864096" cy="86409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43" name="타원 5">
              <a:extLst>
                <a:ext uri="{FF2B5EF4-FFF2-40B4-BE49-F238E27FC236}">
                  <a16:creationId xmlns:a16="http://schemas.microsoft.com/office/drawing/2014/main" id="{EA87B668-982B-3728-3AEA-DD9486C03969}"/>
                </a:ext>
              </a:extLst>
            </p:cNvPr>
            <p:cNvSpPr/>
            <p:nvPr/>
          </p:nvSpPr>
          <p:spPr>
            <a:xfrm>
              <a:off x="1478884" y="2958206"/>
              <a:ext cx="1001656" cy="1008112"/>
            </a:xfrm>
            <a:custGeom>
              <a:avLst/>
              <a:gdLst>
                <a:gd name="connsiteX0" fmla="*/ 284378 w 1001656"/>
                <a:gd name="connsiteY0" fmla="*/ 504056 h 1008112"/>
                <a:gd name="connsiteX1" fmla="*/ 1001656 w 1001656"/>
                <a:gd name="connsiteY1" fmla="*/ 568099 h 1008112"/>
                <a:gd name="connsiteX2" fmla="*/ 504056 w 1001656"/>
                <a:gd name="connsiteY2" fmla="*/ 1008112 h 1008112"/>
                <a:gd name="connsiteX3" fmla="*/ 0 w 1001656"/>
                <a:gd name="connsiteY3" fmla="*/ 504056 h 1008112"/>
                <a:gd name="connsiteX4" fmla="*/ 504056 w 1001656"/>
                <a:gd name="connsiteY4" fmla="*/ 0 h 1008112"/>
                <a:gd name="connsiteX5" fmla="*/ 1001656 w 1001656"/>
                <a:gd name="connsiteY5" fmla="*/ 440013 h 1008112"/>
                <a:gd name="connsiteX6" fmla="*/ 375818 w 1001656"/>
                <a:gd name="connsiteY6" fmla="*/ 595496 h 1008112"/>
                <a:gd name="connsiteX0" fmla="*/ 1001656 w 1001656"/>
                <a:gd name="connsiteY0" fmla="*/ 568099 h 1008112"/>
                <a:gd name="connsiteX1" fmla="*/ 504056 w 1001656"/>
                <a:gd name="connsiteY1" fmla="*/ 1008112 h 1008112"/>
                <a:gd name="connsiteX2" fmla="*/ 0 w 1001656"/>
                <a:gd name="connsiteY2" fmla="*/ 504056 h 1008112"/>
                <a:gd name="connsiteX3" fmla="*/ 504056 w 1001656"/>
                <a:gd name="connsiteY3" fmla="*/ 0 h 1008112"/>
                <a:gd name="connsiteX4" fmla="*/ 1001656 w 1001656"/>
                <a:gd name="connsiteY4" fmla="*/ 440013 h 1008112"/>
                <a:gd name="connsiteX5" fmla="*/ 375818 w 1001656"/>
                <a:gd name="connsiteY5" fmla="*/ 595496 h 1008112"/>
                <a:gd name="connsiteX0" fmla="*/ 1001656 w 1001656"/>
                <a:gd name="connsiteY0" fmla="*/ 568099 h 1008112"/>
                <a:gd name="connsiteX1" fmla="*/ 504056 w 1001656"/>
                <a:gd name="connsiteY1" fmla="*/ 1008112 h 1008112"/>
                <a:gd name="connsiteX2" fmla="*/ 0 w 1001656"/>
                <a:gd name="connsiteY2" fmla="*/ 504056 h 1008112"/>
                <a:gd name="connsiteX3" fmla="*/ 504056 w 1001656"/>
                <a:gd name="connsiteY3" fmla="*/ 0 h 1008112"/>
                <a:gd name="connsiteX4" fmla="*/ 1001656 w 1001656"/>
                <a:gd name="connsiteY4" fmla="*/ 440013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656" h="1008112">
                  <a:moveTo>
                    <a:pt x="1001656" y="568099"/>
                  </a:moveTo>
                  <a:cubicBezTo>
                    <a:pt x="972444" y="816399"/>
                    <a:pt x="760638" y="1008112"/>
                    <a:pt x="504056" y="1008112"/>
                  </a:cubicBezTo>
                  <a:cubicBezTo>
                    <a:pt x="225674" y="1008112"/>
                    <a:pt x="0" y="782438"/>
                    <a:pt x="0" y="504056"/>
                  </a:cubicBezTo>
                  <a:cubicBezTo>
                    <a:pt x="0" y="225674"/>
                    <a:pt x="225674" y="0"/>
                    <a:pt x="504056" y="0"/>
                  </a:cubicBezTo>
                  <a:cubicBezTo>
                    <a:pt x="760638" y="0"/>
                    <a:pt x="972444" y="191713"/>
                    <a:pt x="1001656" y="440013"/>
                  </a:cubicBezTo>
                </a:path>
              </a:pathLst>
            </a:cu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BF2BC0EB-ECCF-4208-78D6-9838D8821AF2}"/>
              </a:ext>
            </a:extLst>
          </p:cNvPr>
          <p:cNvSpPr txBox="1"/>
          <p:nvPr/>
        </p:nvSpPr>
        <p:spPr>
          <a:xfrm>
            <a:off x="4293298" y="3509508"/>
            <a:ext cx="1031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 err="1">
                <a:latin typeface="+mn-ea"/>
              </a:rPr>
              <a:t>진도별</a:t>
            </a:r>
            <a:endParaRPr lang="en-US" altLang="ko-KR" b="1" spc="-150" dirty="0">
              <a:latin typeface="+mn-ea"/>
            </a:endParaRPr>
          </a:p>
          <a:p>
            <a:pPr algn="ctr"/>
            <a:r>
              <a:rPr lang="ko-KR" altLang="en-US" b="1" spc="-150" dirty="0">
                <a:latin typeface="+mn-ea"/>
              </a:rPr>
              <a:t>문제풀이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36C4963-0531-0DED-9244-24BE13AAA835}"/>
              </a:ext>
            </a:extLst>
          </p:cNvPr>
          <p:cNvCxnSpPr>
            <a:cxnSpLocks/>
          </p:cNvCxnSpPr>
          <p:nvPr/>
        </p:nvCxnSpPr>
        <p:spPr>
          <a:xfrm>
            <a:off x="4076953" y="2987242"/>
            <a:ext cx="232892" cy="283428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F7EA69E-26F8-9BEB-6B03-EDC9219F6305}"/>
              </a:ext>
            </a:extLst>
          </p:cNvPr>
          <p:cNvCxnSpPr>
            <a:cxnSpLocks/>
          </p:cNvCxnSpPr>
          <p:nvPr/>
        </p:nvCxnSpPr>
        <p:spPr>
          <a:xfrm flipV="1">
            <a:off x="5300763" y="3021585"/>
            <a:ext cx="279263" cy="370106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55B6C04-B3FF-7193-FDBA-0D61D6985DD5}"/>
              </a:ext>
            </a:extLst>
          </p:cNvPr>
          <p:cNvCxnSpPr>
            <a:cxnSpLocks/>
          </p:cNvCxnSpPr>
          <p:nvPr/>
        </p:nvCxnSpPr>
        <p:spPr>
          <a:xfrm>
            <a:off x="6476516" y="2871128"/>
            <a:ext cx="232892" cy="283428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879C36E-A946-0D5B-FD26-C0B476EC2FA2}"/>
              </a:ext>
            </a:extLst>
          </p:cNvPr>
          <p:cNvCxnSpPr>
            <a:cxnSpLocks/>
          </p:cNvCxnSpPr>
          <p:nvPr/>
        </p:nvCxnSpPr>
        <p:spPr>
          <a:xfrm flipV="1">
            <a:off x="7602260" y="3021585"/>
            <a:ext cx="279263" cy="370106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2854885-9F8C-C7B1-E308-8076C1BC6BF4}"/>
              </a:ext>
            </a:extLst>
          </p:cNvPr>
          <p:cNvSpPr txBox="1"/>
          <p:nvPr/>
        </p:nvSpPr>
        <p:spPr>
          <a:xfrm>
            <a:off x="233765" y="359333"/>
            <a:ext cx="10374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spc="-150" dirty="0">
                <a:latin typeface="+mn-ea"/>
              </a:rPr>
              <a:t>02</a:t>
            </a:r>
            <a:endParaRPr lang="ko-KR" altLang="en-US" sz="6000" b="1" spc="-1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814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Group 87">
            <a:extLst>
              <a:ext uri="{FF2B5EF4-FFF2-40B4-BE49-F238E27FC236}">
                <a16:creationId xmlns:a16="http://schemas.microsoft.com/office/drawing/2014/main" id="{194687D0-02B1-A2C5-2F4D-7716CCCE11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22519"/>
              </p:ext>
            </p:extLst>
          </p:nvPr>
        </p:nvGraphicFramePr>
        <p:xfrm>
          <a:off x="9430473" y="1"/>
          <a:ext cx="2761527" cy="225992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>
                          <a:latin typeface="+mn-ea"/>
                        </a:rPr>
                        <a:t>수강 신청 </a:t>
                      </a:r>
                      <a:r>
                        <a:rPr lang="ko-KR" altLang="en-US" sz="800" dirty="0" err="1">
                          <a:latin typeface="+mn-ea"/>
                        </a:rPr>
                        <a:t>클릭시</a:t>
                      </a:r>
                      <a:r>
                        <a:rPr lang="en-US" altLang="ko-KR" sz="800" dirty="0">
                          <a:latin typeface="+mn-ea"/>
                        </a:rPr>
                        <a:t>, </a:t>
                      </a: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PPT 12</a:t>
                      </a:r>
                      <a:r>
                        <a:rPr lang="ko-KR" altLang="en-US" sz="800" dirty="0">
                          <a:latin typeface="+mn-ea"/>
                        </a:rPr>
                        <a:t>페이지로 앵커 </a:t>
                      </a:r>
                      <a:r>
                        <a:rPr lang="ko-KR" altLang="en-US" sz="800" dirty="0" err="1">
                          <a:latin typeface="+mn-ea"/>
                        </a:rPr>
                        <a:t>요청드립니다</a:t>
                      </a:r>
                      <a:r>
                        <a:rPr lang="en-US" altLang="ko-KR" sz="800" dirty="0">
                          <a:latin typeface="+mn-ea"/>
                        </a:rPr>
                        <a:t>.</a:t>
                      </a: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B1375C-4289-63E6-7C96-441323E2801B}"/>
              </a:ext>
            </a:extLst>
          </p:cNvPr>
          <p:cNvSpPr/>
          <p:nvPr/>
        </p:nvSpPr>
        <p:spPr>
          <a:xfrm>
            <a:off x="234892" y="255373"/>
            <a:ext cx="8976219" cy="63719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8AD593-DFFD-E5EC-9A53-563F2C12FDC2}"/>
              </a:ext>
            </a:extLst>
          </p:cNvPr>
          <p:cNvSpPr txBox="1"/>
          <p:nvPr/>
        </p:nvSpPr>
        <p:spPr>
          <a:xfrm>
            <a:off x="1200204" y="665687"/>
            <a:ext cx="5240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>
                <a:latin typeface="+mn-ea"/>
              </a:rPr>
              <a:t>머니머니</a:t>
            </a:r>
            <a:r>
              <a:rPr lang="ko-KR" altLang="en-US" sz="2400" b="1" spc="-150" dirty="0">
                <a:latin typeface="+mn-ea"/>
              </a:rPr>
              <a:t> 해도 </a:t>
            </a:r>
            <a:r>
              <a:rPr lang="ko-KR" altLang="en-US" sz="2400" b="1" spc="-150" dirty="0" err="1">
                <a:latin typeface="+mn-ea"/>
              </a:rPr>
              <a:t>역대급</a:t>
            </a:r>
            <a:r>
              <a:rPr lang="ko-KR" altLang="en-US" sz="2400" b="1" spc="-150" dirty="0">
                <a:latin typeface="+mn-ea"/>
              </a:rPr>
              <a:t> 파격적인 수강료</a:t>
            </a:r>
            <a:r>
              <a:rPr lang="en-US" altLang="ko-KR" sz="2400" b="1" spc="-150" dirty="0">
                <a:latin typeface="+mn-ea"/>
              </a:rPr>
              <a:t>!</a:t>
            </a:r>
            <a:endParaRPr lang="ko-KR" altLang="en-US" sz="2400" b="1" spc="-15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100858-D7B7-C92B-DCAE-125FFC54D1EB}"/>
              </a:ext>
            </a:extLst>
          </p:cNvPr>
          <p:cNvSpPr txBox="1"/>
          <p:nvPr/>
        </p:nvSpPr>
        <p:spPr>
          <a:xfrm>
            <a:off x="233765" y="359333"/>
            <a:ext cx="10374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spc="-150" dirty="0">
                <a:latin typeface="+mn-ea"/>
              </a:rPr>
              <a:t>03</a:t>
            </a:r>
            <a:endParaRPr lang="ko-KR" altLang="en-US" sz="6000" b="1" spc="-150" dirty="0">
              <a:latin typeface="+mn-ea"/>
            </a:endParaRPr>
          </a:p>
        </p:txBody>
      </p:sp>
      <p:sp>
        <p:nvSpPr>
          <p:cNvPr id="213" name="모서리가 둥근 직사각형 54">
            <a:extLst>
              <a:ext uri="{FF2B5EF4-FFF2-40B4-BE49-F238E27FC236}">
                <a16:creationId xmlns:a16="http://schemas.microsoft.com/office/drawing/2014/main" id="{9ACC7426-B19C-17F2-DB80-30F954D6152D}"/>
              </a:ext>
            </a:extLst>
          </p:cNvPr>
          <p:cNvSpPr/>
          <p:nvPr/>
        </p:nvSpPr>
        <p:spPr>
          <a:xfrm>
            <a:off x="1374569" y="5794093"/>
            <a:ext cx="6925977" cy="4335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6572F856-6437-6A03-2DE7-5E2737050AAB}"/>
              </a:ext>
            </a:extLst>
          </p:cNvPr>
          <p:cNvSpPr txBox="1"/>
          <p:nvPr/>
        </p:nvSpPr>
        <p:spPr>
          <a:xfrm>
            <a:off x="1373438" y="5873657"/>
            <a:ext cx="3384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월 </a:t>
            </a:r>
            <a:r>
              <a:rPr lang="en-US" altLang="ko-KR" sz="1600" b="1" spc="-150" dirty="0">
                <a:latin typeface="+mn-ea"/>
              </a:rPr>
              <a:t>9</a:t>
            </a:r>
            <a:r>
              <a:rPr lang="ko-KR" altLang="en-US" sz="1600" b="1" spc="-150" dirty="0">
                <a:latin typeface="+mn-ea"/>
              </a:rPr>
              <a:t>천원대로 </a:t>
            </a:r>
            <a:r>
              <a:rPr lang="en-US" altLang="ko-KR" sz="1600" b="1" spc="-150" dirty="0">
                <a:latin typeface="+mn-ea"/>
              </a:rPr>
              <a:t>7</a:t>
            </a:r>
            <a:r>
              <a:rPr lang="ko-KR" altLang="en-US" sz="1600" b="1" spc="-150" dirty="0">
                <a:latin typeface="+mn-ea"/>
              </a:rPr>
              <a:t>급 강의 무제한 수강</a:t>
            </a:r>
          </a:p>
        </p:txBody>
      </p:sp>
      <p:sp>
        <p:nvSpPr>
          <p:cNvPr id="215" name="이등변 삼각형 214">
            <a:extLst>
              <a:ext uri="{FF2B5EF4-FFF2-40B4-BE49-F238E27FC236}">
                <a16:creationId xmlns:a16="http://schemas.microsoft.com/office/drawing/2014/main" id="{98E088E4-C6CE-BEA9-1E68-66115ADC567B}"/>
              </a:ext>
            </a:extLst>
          </p:cNvPr>
          <p:cNvSpPr/>
          <p:nvPr/>
        </p:nvSpPr>
        <p:spPr>
          <a:xfrm rot="5400000">
            <a:off x="4972510" y="5981863"/>
            <a:ext cx="141683" cy="12214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7BFEDBCC-59DE-33EC-41E6-B4D24D8EF7C5}"/>
              </a:ext>
            </a:extLst>
          </p:cNvPr>
          <p:cNvSpPr txBox="1"/>
          <p:nvPr/>
        </p:nvSpPr>
        <p:spPr>
          <a:xfrm>
            <a:off x="1241439" y="1272040"/>
            <a:ext cx="2267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300" dirty="0">
                <a:latin typeface="+mn-ea"/>
              </a:rPr>
              <a:t>3</a:t>
            </a:r>
            <a:r>
              <a:rPr lang="ko-KR" altLang="en-US" sz="2000" b="1" spc="-300" dirty="0">
                <a:latin typeface="+mn-ea"/>
              </a:rPr>
              <a:t>년 </a:t>
            </a:r>
            <a:r>
              <a:rPr lang="en-US" altLang="ko-KR" sz="2000" b="1" spc="-300" dirty="0">
                <a:latin typeface="+mn-ea"/>
              </a:rPr>
              <a:t>0</a:t>
            </a:r>
            <a:r>
              <a:rPr lang="ko-KR" altLang="en-US" sz="2000" b="1" spc="-300" dirty="0">
                <a:latin typeface="+mn-ea"/>
              </a:rPr>
              <a:t>원 미래패스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3D870914-D33E-6B40-0608-CF8ACE5EBAFC}"/>
              </a:ext>
            </a:extLst>
          </p:cNvPr>
          <p:cNvSpPr txBox="1"/>
          <p:nvPr/>
        </p:nvSpPr>
        <p:spPr>
          <a:xfrm>
            <a:off x="3698771" y="1272040"/>
            <a:ext cx="2258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300" dirty="0">
                <a:latin typeface="+mn-ea"/>
              </a:rPr>
              <a:t>2</a:t>
            </a:r>
            <a:r>
              <a:rPr lang="ko-KR" altLang="en-US" sz="2000" b="1" spc="-300" dirty="0">
                <a:latin typeface="+mn-ea"/>
              </a:rPr>
              <a:t>년 </a:t>
            </a:r>
            <a:r>
              <a:rPr lang="en-US" altLang="ko-KR" sz="2000" b="1" spc="-300" dirty="0">
                <a:latin typeface="+mn-ea"/>
              </a:rPr>
              <a:t>0</a:t>
            </a:r>
            <a:r>
              <a:rPr lang="ko-KR" altLang="en-US" sz="2000" b="1" spc="-300" dirty="0">
                <a:latin typeface="+mn-ea"/>
              </a:rPr>
              <a:t>원 미래패스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FD91B26F-C119-F66E-9758-78673EDA4B9D}"/>
              </a:ext>
            </a:extLst>
          </p:cNvPr>
          <p:cNvSpPr txBox="1"/>
          <p:nvPr/>
        </p:nvSpPr>
        <p:spPr>
          <a:xfrm>
            <a:off x="5936530" y="1272040"/>
            <a:ext cx="2305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300" dirty="0">
                <a:latin typeface="+mn-ea"/>
              </a:rPr>
              <a:t>1</a:t>
            </a:r>
            <a:r>
              <a:rPr lang="ko-KR" altLang="en-US" sz="2000" b="1" spc="-300" dirty="0">
                <a:latin typeface="+mn-ea"/>
              </a:rPr>
              <a:t>년 </a:t>
            </a:r>
            <a:r>
              <a:rPr lang="en-US" altLang="ko-KR" sz="2000" b="1" spc="-300" dirty="0">
                <a:latin typeface="+mn-ea"/>
              </a:rPr>
              <a:t>0</a:t>
            </a:r>
            <a:r>
              <a:rPr lang="ko-KR" altLang="en-US" sz="2000" b="1" spc="-300" dirty="0">
                <a:latin typeface="+mn-ea"/>
              </a:rPr>
              <a:t>원 미래패스</a:t>
            </a:r>
          </a:p>
        </p:txBody>
      </p:sp>
      <p:sp>
        <p:nvSpPr>
          <p:cNvPr id="219" name="사각형: 둥근 모서리 218">
            <a:extLst>
              <a:ext uri="{FF2B5EF4-FFF2-40B4-BE49-F238E27FC236}">
                <a16:creationId xmlns:a16="http://schemas.microsoft.com/office/drawing/2014/main" id="{0DD90C1A-17E4-C64B-7524-F3E22AA80AC3}"/>
              </a:ext>
            </a:extLst>
          </p:cNvPr>
          <p:cNvSpPr/>
          <p:nvPr/>
        </p:nvSpPr>
        <p:spPr>
          <a:xfrm>
            <a:off x="3689118" y="2091691"/>
            <a:ext cx="2185224" cy="100520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1E6065F7-FD63-A926-970A-AA835C2D06F6}"/>
              </a:ext>
            </a:extLst>
          </p:cNvPr>
          <p:cNvSpPr txBox="1"/>
          <p:nvPr/>
        </p:nvSpPr>
        <p:spPr>
          <a:xfrm>
            <a:off x="4232953" y="2075436"/>
            <a:ext cx="1250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spc="-150" dirty="0">
                <a:solidFill>
                  <a:srgbClr val="000000"/>
                </a:solidFill>
                <a:latin typeface="+mn-ea"/>
              </a:rPr>
              <a:t>290,000</a:t>
            </a:r>
            <a:r>
              <a:rPr kumimoji="1" lang="ko-KR" altLang="en-US" sz="1400" b="1" spc="-150" dirty="0">
                <a:solidFill>
                  <a:srgbClr val="000000"/>
                </a:solidFill>
                <a:latin typeface="+mn-ea"/>
              </a:rPr>
              <a:t>원</a:t>
            </a:r>
          </a:p>
        </p:txBody>
      </p: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F671DE07-7982-EEA8-8D71-728B8AB5EAD6}"/>
              </a:ext>
            </a:extLst>
          </p:cNvPr>
          <p:cNvCxnSpPr>
            <a:cxnSpLocks/>
          </p:cNvCxnSpPr>
          <p:nvPr/>
        </p:nvCxnSpPr>
        <p:spPr>
          <a:xfrm>
            <a:off x="4572041" y="2222536"/>
            <a:ext cx="64722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D5D1B899-24C3-687B-1229-35F3B757225A}"/>
              </a:ext>
            </a:extLst>
          </p:cNvPr>
          <p:cNvCxnSpPr/>
          <p:nvPr/>
        </p:nvCxnSpPr>
        <p:spPr>
          <a:xfrm flipH="1">
            <a:off x="4836427" y="2222536"/>
            <a:ext cx="382837" cy="1284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Box 222">
            <a:extLst>
              <a:ext uri="{FF2B5EF4-FFF2-40B4-BE49-F238E27FC236}">
                <a16:creationId xmlns:a16="http://schemas.microsoft.com/office/drawing/2014/main" id="{E459F828-8C77-57F5-A1F0-D7EF7583A332}"/>
              </a:ext>
            </a:extLst>
          </p:cNvPr>
          <p:cNvSpPr txBox="1"/>
          <p:nvPr/>
        </p:nvSpPr>
        <p:spPr>
          <a:xfrm>
            <a:off x="4163764" y="2375320"/>
            <a:ext cx="1889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spc="-150" dirty="0">
                <a:solidFill>
                  <a:srgbClr val="000000"/>
                </a:solidFill>
                <a:latin typeface="+mn-ea"/>
              </a:rPr>
              <a:t>240,000</a:t>
            </a:r>
            <a:r>
              <a:rPr kumimoji="1" lang="ko-KR" altLang="en-US" sz="2000" b="1" spc="-150" dirty="0">
                <a:solidFill>
                  <a:srgbClr val="000000"/>
                </a:solidFill>
                <a:latin typeface="+mn-ea"/>
              </a:rPr>
              <a:t>원</a:t>
            </a:r>
          </a:p>
        </p:txBody>
      </p:sp>
      <p:sp>
        <p:nvSpPr>
          <p:cNvPr id="224" name="모서리가 둥근 직사각형 93">
            <a:extLst>
              <a:ext uri="{FF2B5EF4-FFF2-40B4-BE49-F238E27FC236}">
                <a16:creationId xmlns:a16="http://schemas.microsoft.com/office/drawing/2014/main" id="{D8A3CE8A-8057-AE7F-CDCE-87769631FA99}"/>
              </a:ext>
            </a:extLst>
          </p:cNvPr>
          <p:cNvSpPr/>
          <p:nvPr/>
        </p:nvSpPr>
        <p:spPr>
          <a:xfrm>
            <a:off x="3892407" y="2516590"/>
            <a:ext cx="537550" cy="16627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신규</a:t>
            </a:r>
          </a:p>
        </p:txBody>
      </p:sp>
      <p:sp>
        <p:nvSpPr>
          <p:cNvPr id="225" name="사각형: 둥근 모서리 224">
            <a:extLst>
              <a:ext uri="{FF2B5EF4-FFF2-40B4-BE49-F238E27FC236}">
                <a16:creationId xmlns:a16="http://schemas.microsoft.com/office/drawing/2014/main" id="{1AB9882A-4671-85A9-14C9-A7FEF76A87AA}"/>
              </a:ext>
            </a:extLst>
          </p:cNvPr>
          <p:cNvSpPr/>
          <p:nvPr/>
        </p:nvSpPr>
        <p:spPr>
          <a:xfrm>
            <a:off x="1306564" y="2091691"/>
            <a:ext cx="2159332" cy="100520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C62332EE-B02E-FF59-C81D-436BA12BF854}"/>
              </a:ext>
            </a:extLst>
          </p:cNvPr>
          <p:cNvSpPr txBox="1"/>
          <p:nvPr/>
        </p:nvSpPr>
        <p:spPr>
          <a:xfrm>
            <a:off x="2093763" y="2075436"/>
            <a:ext cx="1250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spc="-150" dirty="0">
                <a:solidFill>
                  <a:srgbClr val="000000"/>
                </a:solidFill>
                <a:latin typeface="+mn-ea"/>
              </a:rPr>
              <a:t>340,000</a:t>
            </a:r>
            <a:r>
              <a:rPr kumimoji="1" lang="ko-KR" altLang="en-US" sz="1400" b="1" spc="-150" dirty="0">
                <a:solidFill>
                  <a:srgbClr val="000000"/>
                </a:solidFill>
                <a:latin typeface="+mn-ea"/>
              </a:rPr>
              <a:t>원</a:t>
            </a:r>
          </a:p>
        </p:txBody>
      </p:sp>
      <p:cxnSp>
        <p:nvCxnSpPr>
          <p:cNvPr id="227" name="직선 연결선 226">
            <a:extLst>
              <a:ext uri="{FF2B5EF4-FFF2-40B4-BE49-F238E27FC236}">
                <a16:creationId xmlns:a16="http://schemas.microsoft.com/office/drawing/2014/main" id="{0CC12E1F-565C-A2DD-DCAD-0AD4AFCC65AF}"/>
              </a:ext>
            </a:extLst>
          </p:cNvPr>
          <p:cNvCxnSpPr>
            <a:cxnSpLocks/>
          </p:cNvCxnSpPr>
          <p:nvPr/>
        </p:nvCxnSpPr>
        <p:spPr>
          <a:xfrm>
            <a:off x="2432851" y="2222536"/>
            <a:ext cx="64722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D0208B0D-9F8F-1D68-A1BA-15A5AED4D488}"/>
              </a:ext>
            </a:extLst>
          </p:cNvPr>
          <p:cNvCxnSpPr/>
          <p:nvPr/>
        </p:nvCxnSpPr>
        <p:spPr>
          <a:xfrm flipH="1">
            <a:off x="2697237" y="2222536"/>
            <a:ext cx="382837" cy="1284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TextBox 228">
            <a:extLst>
              <a:ext uri="{FF2B5EF4-FFF2-40B4-BE49-F238E27FC236}">
                <a16:creationId xmlns:a16="http://schemas.microsoft.com/office/drawing/2014/main" id="{84649692-3147-1D2D-80CA-ECB0AD42FBD5}"/>
              </a:ext>
            </a:extLst>
          </p:cNvPr>
          <p:cNvSpPr txBox="1"/>
          <p:nvPr/>
        </p:nvSpPr>
        <p:spPr>
          <a:xfrm>
            <a:off x="1781922" y="2375320"/>
            <a:ext cx="1896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spc="-150" dirty="0">
                <a:solidFill>
                  <a:srgbClr val="000000"/>
                </a:solidFill>
                <a:latin typeface="+mn-ea"/>
              </a:rPr>
              <a:t>290,000</a:t>
            </a:r>
            <a:r>
              <a:rPr kumimoji="1" lang="ko-KR" altLang="en-US" sz="2000" b="1" spc="-150" dirty="0">
                <a:solidFill>
                  <a:srgbClr val="000000"/>
                </a:solidFill>
                <a:latin typeface="+mn-ea"/>
              </a:rPr>
              <a:t>원</a:t>
            </a:r>
          </a:p>
        </p:txBody>
      </p:sp>
      <p:sp>
        <p:nvSpPr>
          <p:cNvPr id="230" name="모서리가 둥근 직사각형 93">
            <a:extLst>
              <a:ext uri="{FF2B5EF4-FFF2-40B4-BE49-F238E27FC236}">
                <a16:creationId xmlns:a16="http://schemas.microsoft.com/office/drawing/2014/main" id="{EBB6D912-4452-206F-6008-50DB93060A3B}"/>
              </a:ext>
            </a:extLst>
          </p:cNvPr>
          <p:cNvSpPr/>
          <p:nvPr/>
        </p:nvSpPr>
        <p:spPr>
          <a:xfrm>
            <a:off x="1510565" y="2516590"/>
            <a:ext cx="537550" cy="16627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신규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EEB1C459-3E9B-C570-D43D-8D00C028B0A5}"/>
              </a:ext>
            </a:extLst>
          </p:cNvPr>
          <p:cNvSpPr txBox="1"/>
          <p:nvPr/>
        </p:nvSpPr>
        <p:spPr>
          <a:xfrm>
            <a:off x="4163764" y="2664242"/>
            <a:ext cx="1889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spc="-150" dirty="0">
                <a:solidFill>
                  <a:srgbClr val="000000"/>
                </a:solidFill>
                <a:latin typeface="+mn-ea"/>
              </a:rPr>
              <a:t>210,000</a:t>
            </a:r>
            <a:r>
              <a:rPr kumimoji="1" lang="ko-KR" altLang="en-US" sz="2000" b="1" spc="-150" dirty="0">
                <a:solidFill>
                  <a:srgbClr val="000000"/>
                </a:solidFill>
                <a:latin typeface="+mn-ea"/>
              </a:rPr>
              <a:t>원</a:t>
            </a:r>
          </a:p>
        </p:txBody>
      </p:sp>
      <p:sp>
        <p:nvSpPr>
          <p:cNvPr id="232" name="모서리가 둥근 직사각형 93">
            <a:extLst>
              <a:ext uri="{FF2B5EF4-FFF2-40B4-BE49-F238E27FC236}">
                <a16:creationId xmlns:a16="http://schemas.microsoft.com/office/drawing/2014/main" id="{D97A9AA0-E7C7-8CA0-2595-7C60130494BE}"/>
              </a:ext>
            </a:extLst>
          </p:cNvPr>
          <p:cNvSpPr/>
          <p:nvPr/>
        </p:nvSpPr>
        <p:spPr>
          <a:xfrm>
            <a:off x="3892407" y="2809946"/>
            <a:ext cx="537550" cy="16627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환승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D2375946-8EA6-86F1-E15D-EF7C175BFAE0}"/>
              </a:ext>
            </a:extLst>
          </p:cNvPr>
          <p:cNvSpPr txBox="1"/>
          <p:nvPr/>
        </p:nvSpPr>
        <p:spPr>
          <a:xfrm>
            <a:off x="1781922" y="2664242"/>
            <a:ext cx="1896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spc="-150" dirty="0">
                <a:solidFill>
                  <a:srgbClr val="000000"/>
                </a:solidFill>
                <a:latin typeface="+mn-ea"/>
              </a:rPr>
              <a:t>250,000</a:t>
            </a:r>
            <a:r>
              <a:rPr kumimoji="1" lang="ko-KR" altLang="en-US" sz="2000" b="1" spc="-150" dirty="0">
                <a:solidFill>
                  <a:srgbClr val="000000"/>
                </a:solidFill>
                <a:latin typeface="+mn-ea"/>
              </a:rPr>
              <a:t>원</a:t>
            </a:r>
          </a:p>
        </p:txBody>
      </p:sp>
      <p:sp>
        <p:nvSpPr>
          <p:cNvPr id="234" name="모서리가 둥근 직사각형 93">
            <a:extLst>
              <a:ext uri="{FF2B5EF4-FFF2-40B4-BE49-F238E27FC236}">
                <a16:creationId xmlns:a16="http://schemas.microsoft.com/office/drawing/2014/main" id="{BE2FE2C9-EECF-9ECB-D376-FF0C806D2FE0}"/>
              </a:ext>
            </a:extLst>
          </p:cNvPr>
          <p:cNvSpPr/>
          <p:nvPr/>
        </p:nvSpPr>
        <p:spPr>
          <a:xfrm>
            <a:off x="1510565" y="2809946"/>
            <a:ext cx="537550" cy="16627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환승</a:t>
            </a:r>
          </a:p>
        </p:txBody>
      </p:sp>
      <p:sp>
        <p:nvSpPr>
          <p:cNvPr id="235" name="사각형: 둥근 모서리 234">
            <a:extLst>
              <a:ext uri="{FF2B5EF4-FFF2-40B4-BE49-F238E27FC236}">
                <a16:creationId xmlns:a16="http://schemas.microsoft.com/office/drawing/2014/main" id="{DF7C443D-BE17-CBFC-0E11-5F9C39D4EBDA}"/>
              </a:ext>
            </a:extLst>
          </p:cNvPr>
          <p:cNvSpPr/>
          <p:nvPr/>
        </p:nvSpPr>
        <p:spPr>
          <a:xfrm>
            <a:off x="6056914" y="2091691"/>
            <a:ext cx="2185224" cy="100520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052CB045-4621-6C51-4FB7-4E892CCC4392}"/>
              </a:ext>
            </a:extLst>
          </p:cNvPr>
          <p:cNvSpPr txBox="1"/>
          <p:nvPr/>
        </p:nvSpPr>
        <p:spPr>
          <a:xfrm>
            <a:off x="6600749" y="2075436"/>
            <a:ext cx="1250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spc="-150" dirty="0">
                <a:solidFill>
                  <a:srgbClr val="000000"/>
                </a:solidFill>
                <a:latin typeface="+mn-ea"/>
              </a:rPr>
              <a:t>190,000</a:t>
            </a:r>
            <a:r>
              <a:rPr kumimoji="1" lang="ko-KR" altLang="en-US" sz="1400" b="1" spc="-150" dirty="0">
                <a:solidFill>
                  <a:srgbClr val="000000"/>
                </a:solidFill>
                <a:latin typeface="+mn-ea"/>
              </a:rPr>
              <a:t>원</a:t>
            </a:r>
          </a:p>
        </p:txBody>
      </p:sp>
      <p:cxnSp>
        <p:nvCxnSpPr>
          <p:cNvPr id="237" name="직선 연결선 236">
            <a:extLst>
              <a:ext uri="{FF2B5EF4-FFF2-40B4-BE49-F238E27FC236}">
                <a16:creationId xmlns:a16="http://schemas.microsoft.com/office/drawing/2014/main" id="{CAFA46E9-8834-8396-DC12-B59F97D3EA51}"/>
              </a:ext>
            </a:extLst>
          </p:cNvPr>
          <p:cNvCxnSpPr>
            <a:cxnSpLocks/>
          </p:cNvCxnSpPr>
          <p:nvPr/>
        </p:nvCxnSpPr>
        <p:spPr>
          <a:xfrm>
            <a:off x="6939837" y="2222536"/>
            <a:ext cx="64722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화살표 연결선 237">
            <a:extLst>
              <a:ext uri="{FF2B5EF4-FFF2-40B4-BE49-F238E27FC236}">
                <a16:creationId xmlns:a16="http://schemas.microsoft.com/office/drawing/2014/main" id="{AFE47E60-A067-9663-5F31-921884EA7401}"/>
              </a:ext>
            </a:extLst>
          </p:cNvPr>
          <p:cNvCxnSpPr/>
          <p:nvPr/>
        </p:nvCxnSpPr>
        <p:spPr>
          <a:xfrm flipH="1">
            <a:off x="7204223" y="2222536"/>
            <a:ext cx="382837" cy="1284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5EA1A86-03D1-8561-7D0D-90637BCCE8F2}"/>
              </a:ext>
            </a:extLst>
          </p:cNvPr>
          <p:cNvSpPr txBox="1"/>
          <p:nvPr/>
        </p:nvSpPr>
        <p:spPr>
          <a:xfrm>
            <a:off x="6621584" y="2375320"/>
            <a:ext cx="1698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spc="-150" dirty="0">
                <a:solidFill>
                  <a:srgbClr val="000000"/>
                </a:solidFill>
                <a:latin typeface="+mn-ea"/>
              </a:rPr>
              <a:t>190,000</a:t>
            </a:r>
            <a:r>
              <a:rPr kumimoji="1" lang="ko-KR" altLang="en-US" sz="2000" b="1" spc="-150" dirty="0">
                <a:solidFill>
                  <a:srgbClr val="000000"/>
                </a:solidFill>
                <a:latin typeface="+mn-ea"/>
              </a:rPr>
              <a:t>원</a:t>
            </a:r>
          </a:p>
        </p:txBody>
      </p:sp>
      <p:sp>
        <p:nvSpPr>
          <p:cNvPr id="240" name="모서리가 둥근 직사각형 93">
            <a:extLst>
              <a:ext uri="{FF2B5EF4-FFF2-40B4-BE49-F238E27FC236}">
                <a16:creationId xmlns:a16="http://schemas.microsoft.com/office/drawing/2014/main" id="{0C232EA5-9CBF-8951-40F9-772F52EB7B3D}"/>
              </a:ext>
            </a:extLst>
          </p:cNvPr>
          <p:cNvSpPr/>
          <p:nvPr/>
        </p:nvSpPr>
        <p:spPr>
          <a:xfrm>
            <a:off x="6260203" y="2516590"/>
            <a:ext cx="537550" cy="16627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신규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3A7053B5-E60D-A7D7-5A86-5A2E34CBE6A7}"/>
              </a:ext>
            </a:extLst>
          </p:cNvPr>
          <p:cNvSpPr txBox="1"/>
          <p:nvPr/>
        </p:nvSpPr>
        <p:spPr>
          <a:xfrm>
            <a:off x="6621584" y="2664242"/>
            <a:ext cx="1698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spc="-150" dirty="0">
                <a:solidFill>
                  <a:srgbClr val="000000"/>
                </a:solidFill>
                <a:latin typeface="+mn-ea"/>
              </a:rPr>
              <a:t>140,000</a:t>
            </a:r>
            <a:r>
              <a:rPr kumimoji="1" lang="ko-KR" altLang="en-US" sz="2000" b="1" spc="-150" dirty="0">
                <a:solidFill>
                  <a:srgbClr val="000000"/>
                </a:solidFill>
                <a:latin typeface="+mn-ea"/>
              </a:rPr>
              <a:t>원</a:t>
            </a:r>
          </a:p>
        </p:txBody>
      </p:sp>
      <p:sp>
        <p:nvSpPr>
          <p:cNvPr id="242" name="모서리가 둥근 직사각형 93">
            <a:extLst>
              <a:ext uri="{FF2B5EF4-FFF2-40B4-BE49-F238E27FC236}">
                <a16:creationId xmlns:a16="http://schemas.microsoft.com/office/drawing/2014/main" id="{D3DB534A-0CF9-528D-6EF9-6377EC51061B}"/>
              </a:ext>
            </a:extLst>
          </p:cNvPr>
          <p:cNvSpPr/>
          <p:nvPr/>
        </p:nvSpPr>
        <p:spPr>
          <a:xfrm>
            <a:off x="6260203" y="2809946"/>
            <a:ext cx="537550" cy="16627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환승</a:t>
            </a:r>
          </a:p>
        </p:txBody>
      </p:sp>
      <p:sp>
        <p:nvSpPr>
          <p:cNvPr id="243" name="사각형: 둥근 모서리 242">
            <a:extLst>
              <a:ext uri="{FF2B5EF4-FFF2-40B4-BE49-F238E27FC236}">
                <a16:creationId xmlns:a16="http://schemas.microsoft.com/office/drawing/2014/main" id="{3D487EB8-971A-8B22-2FA8-DB7512A49C4E}"/>
              </a:ext>
            </a:extLst>
          </p:cNvPr>
          <p:cNvSpPr/>
          <p:nvPr/>
        </p:nvSpPr>
        <p:spPr>
          <a:xfrm>
            <a:off x="3689118" y="1291324"/>
            <a:ext cx="2185224" cy="347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44" name="사각형: 둥근 모서리 243">
            <a:extLst>
              <a:ext uri="{FF2B5EF4-FFF2-40B4-BE49-F238E27FC236}">
                <a16:creationId xmlns:a16="http://schemas.microsoft.com/office/drawing/2014/main" id="{81572029-B6B4-70EE-8199-F7BEC1F455DE}"/>
              </a:ext>
            </a:extLst>
          </p:cNvPr>
          <p:cNvSpPr/>
          <p:nvPr/>
        </p:nvSpPr>
        <p:spPr>
          <a:xfrm>
            <a:off x="1284110" y="1291324"/>
            <a:ext cx="2181786" cy="347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45" name="사각형: 둥근 모서리 244">
            <a:extLst>
              <a:ext uri="{FF2B5EF4-FFF2-40B4-BE49-F238E27FC236}">
                <a16:creationId xmlns:a16="http://schemas.microsoft.com/office/drawing/2014/main" id="{7E2B1133-02E0-7517-A704-38BE7166F4FF}"/>
              </a:ext>
            </a:extLst>
          </p:cNvPr>
          <p:cNvSpPr/>
          <p:nvPr/>
        </p:nvSpPr>
        <p:spPr>
          <a:xfrm>
            <a:off x="6056914" y="1291324"/>
            <a:ext cx="2185224" cy="347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46" name="화살표: 톱니 모양의 오른쪽 245">
            <a:extLst>
              <a:ext uri="{FF2B5EF4-FFF2-40B4-BE49-F238E27FC236}">
                <a16:creationId xmlns:a16="http://schemas.microsoft.com/office/drawing/2014/main" id="{5DF4BBEE-4A42-6A36-19EA-AD5D254B3B3A}"/>
              </a:ext>
            </a:extLst>
          </p:cNvPr>
          <p:cNvSpPr/>
          <p:nvPr/>
        </p:nvSpPr>
        <p:spPr>
          <a:xfrm rot="5400000">
            <a:off x="2248692" y="1206282"/>
            <a:ext cx="465369" cy="1272943"/>
          </a:xfrm>
          <a:prstGeom prst="notched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7" name="화살표: 톱니 모양의 오른쪽 246">
            <a:extLst>
              <a:ext uri="{FF2B5EF4-FFF2-40B4-BE49-F238E27FC236}">
                <a16:creationId xmlns:a16="http://schemas.microsoft.com/office/drawing/2014/main" id="{A26E6433-146D-60E4-B2A3-69F3356D9AD0}"/>
              </a:ext>
            </a:extLst>
          </p:cNvPr>
          <p:cNvSpPr/>
          <p:nvPr/>
        </p:nvSpPr>
        <p:spPr>
          <a:xfrm rot="5400000">
            <a:off x="4535356" y="1206284"/>
            <a:ext cx="465370" cy="1272943"/>
          </a:xfrm>
          <a:prstGeom prst="notched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화살표: 톱니 모양의 오른쪽 247">
            <a:extLst>
              <a:ext uri="{FF2B5EF4-FFF2-40B4-BE49-F238E27FC236}">
                <a16:creationId xmlns:a16="http://schemas.microsoft.com/office/drawing/2014/main" id="{7C44FAF2-D47A-5947-EB24-AFE1CD96B0D7}"/>
              </a:ext>
            </a:extLst>
          </p:cNvPr>
          <p:cNvSpPr/>
          <p:nvPr/>
        </p:nvSpPr>
        <p:spPr>
          <a:xfrm rot="5400000">
            <a:off x="6953248" y="1206286"/>
            <a:ext cx="465370" cy="1272943"/>
          </a:xfrm>
          <a:prstGeom prst="notched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EDA65E3D-4010-CE20-4AF0-DA1E084D1249}"/>
              </a:ext>
            </a:extLst>
          </p:cNvPr>
          <p:cNvSpPr txBox="1"/>
          <p:nvPr/>
        </p:nvSpPr>
        <p:spPr>
          <a:xfrm>
            <a:off x="4965205" y="5313579"/>
            <a:ext cx="30088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수강 기간 내 합격 시 </a:t>
            </a:r>
            <a:r>
              <a:rPr lang="en-US" altLang="ko-KR" sz="6000" b="1" i="1" spc="-150" dirty="0">
                <a:solidFill>
                  <a:srgbClr val="FF0000"/>
                </a:solidFill>
                <a:latin typeface="+mn-ea"/>
              </a:rPr>
              <a:t>0</a:t>
            </a:r>
            <a:r>
              <a:rPr lang="ko-KR" altLang="en-US" sz="1600" b="1" spc="-150" dirty="0">
                <a:latin typeface="+mn-ea"/>
              </a:rPr>
              <a:t>원</a:t>
            </a:r>
            <a:endParaRPr lang="ko-KR" altLang="en-US" sz="1400" b="1" spc="-150" dirty="0">
              <a:latin typeface="+mn-ea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6E19037B-A298-B614-8D9C-F69D6D248817}"/>
              </a:ext>
            </a:extLst>
          </p:cNvPr>
          <p:cNvSpPr/>
          <p:nvPr/>
        </p:nvSpPr>
        <p:spPr>
          <a:xfrm>
            <a:off x="1328807" y="3348384"/>
            <a:ext cx="3270245" cy="19098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E1A4329B-E336-91E8-27BB-FA30F465F246}"/>
              </a:ext>
            </a:extLst>
          </p:cNvPr>
          <p:cNvSpPr/>
          <p:nvPr/>
        </p:nvSpPr>
        <p:spPr>
          <a:xfrm>
            <a:off x="5030535" y="3348384"/>
            <a:ext cx="3270245" cy="19098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91BB1F9A-D772-A257-084C-980CB6C168E8}"/>
              </a:ext>
            </a:extLst>
          </p:cNvPr>
          <p:cNvSpPr/>
          <p:nvPr/>
        </p:nvSpPr>
        <p:spPr>
          <a:xfrm>
            <a:off x="1733550" y="4814181"/>
            <a:ext cx="1143000" cy="1714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78AB11DF-CD27-C949-EDE0-8FB74420857C}"/>
              </a:ext>
            </a:extLst>
          </p:cNvPr>
          <p:cNvSpPr/>
          <p:nvPr/>
        </p:nvSpPr>
        <p:spPr>
          <a:xfrm>
            <a:off x="3281293" y="3623556"/>
            <a:ext cx="1143000" cy="13620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913223F8-4F96-8BAC-79C6-6399D7CD08DE}"/>
              </a:ext>
            </a:extLst>
          </p:cNvPr>
          <p:cNvSpPr/>
          <p:nvPr/>
        </p:nvSpPr>
        <p:spPr>
          <a:xfrm>
            <a:off x="5352287" y="4814181"/>
            <a:ext cx="1143000" cy="1714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4395BF7F-B798-A76D-DF29-DD81981F820B}"/>
              </a:ext>
            </a:extLst>
          </p:cNvPr>
          <p:cNvSpPr/>
          <p:nvPr/>
        </p:nvSpPr>
        <p:spPr>
          <a:xfrm>
            <a:off x="6900030" y="3623556"/>
            <a:ext cx="1143000" cy="13620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DBF1F931-196D-D14D-B16E-A0980FAB5546}"/>
              </a:ext>
            </a:extLst>
          </p:cNvPr>
          <p:cNvSpPr txBox="1"/>
          <p:nvPr/>
        </p:nvSpPr>
        <p:spPr>
          <a:xfrm>
            <a:off x="1421799" y="4967797"/>
            <a:ext cx="16960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 </a:t>
            </a:r>
            <a:r>
              <a:rPr lang="ko-KR" altLang="en-US" sz="1200" b="1" spc="-300" dirty="0">
                <a:latin typeface="+mn-ea"/>
              </a:rPr>
              <a:t>미래패스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39ADAB23-AE5A-D576-962E-B1CE7F2DFC0F}"/>
              </a:ext>
            </a:extLst>
          </p:cNvPr>
          <p:cNvSpPr txBox="1"/>
          <p:nvPr/>
        </p:nvSpPr>
        <p:spPr>
          <a:xfrm>
            <a:off x="3251385" y="4967797"/>
            <a:ext cx="12595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512D002D-ED97-AF15-D11F-949A5DF7925B}"/>
              </a:ext>
            </a:extLst>
          </p:cNvPr>
          <p:cNvSpPr txBox="1"/>
          <p:nvPr/>
        </p:nvSpPr>
        <p:spPr>
          <a:xfrm>
            <a:off x="1694850" y="4515891"/>
            <a:ext cx="12595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34</a:t>
            </a:r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만원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165F1961-C778-1B35-18E3-875DE2A5C481}"/>
              </a:ext>
            </a:extLst>
          </p:cNvPr>
          <p:cNvSpPr txBox="1"/>
          <p:nvPr/>
        </p:nvSpPr>
        <p:spPr>
          <a:xfrm>
            <a:off x="3251385" y="3325266"/>
            <a:ext cx="12595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만원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3DA82E0C-C6A6-3D83-D8B9-2B790F03867C}"/>
              </a:ext>
            </a:extLst>
          </p:cNvPr>
          <p:cNvSpPr txBox="1"/>
          <p:nvPr/>
        </p:nvSpPr>
        <p:spPr>
          <a:xfrm>
            <a:off x="5314132" y="4967797"/>
            <a:ext cx="12595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개월 수강료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1DC8E47C-47E0-4350-A390-9E1262B7427A}"/>
              </a:ext>
            </a:extLst>
          </p:cNvPr>
          <p:cNvSpPr txBox="1"/>
          <p:nvPr/>
        </p:nvSpPr>
        <p:spPr>
          <a:xfrm>
            <a:off x="6754555" y="4967797"/>
            <a:ext cx="15462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 </a:t>
            </a:r>
            <a:r>
              <a:rPr lang="ko-KR" altLang="en-US" sz="1200" b="1" spc="-300" dirty="0">
                <a:latin typeface="+mn-ea"/>
              </a:rPr>
              <a:t>미래패스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3ED93143-739E-FD2A-05B8-B1A0B066F98F}"/>
              </a:ext>
            </a:extLst>
          </p:cNvPr>
          <p:cNvSpPr txBox="1"/>
          <p:nvPr/>
        </p:nvSpPr>
        <p:spPr>
          <a:xfrm>
            <a:off x="5314132" y="4515891"/>
            <a:ext cx="12595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9,440</a:t>
            </a:r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43143F19-B14B-BDB5-70C1-E2AE209E15DC}"/>
              </a:ext>
            </a:extLst>
          </p:cNvPr>
          <p:cNvSpPr txBox="1"/>
          <p:nvPr/>
        </p:nvSpPr>
        <p:spPr>
          <a:xfrm>
            <a:off x="6870667" y="3325266"/>
            <a:ext cx="12595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34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만원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B2BA0E94-7344-66AE-12E4-6F5ACC09C1C8}"/>
              </a:ext>
            </a:extLst>
          </p:cNvPr>
          <p:cNvSpPr txBox="1"/>
          <p:nvPr/>
        </p:nvSpPr>
        <p:spPr>
          <a:xfrm>
            <a:off x="1328806" y="5273322"/>
            <a:ext cx="270979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 (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평생 등 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이상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프리패스 정가 가격 비교</a:t>
            </a:r>
          </a:p>
        </p:txBody>
      </p:sp>
    </p:spTree>
    <p:extLst>
      <p:ext uri="{BB962C8B-B14F-4D97-AF65-F5344CB8AC3E}">
        <p14:creationId xmlns:p14="http://schemas.microsoft.com/office/powerpoint/2010/main" val="1209003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Group 87">
            <a:extLst>
              <a:ext uri="{FF2B5EF4-FFF2-40B4-BE49-F238E27FC236}">
                <a16:creationId xmlns:a16="http://schemas.microsoft.com/office/drawing/2014/main" id="{194687D0-02B1-A2C5-2F4D-7716CCCE11E9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761527" cy="201608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B1375C-4289-63E6-7C96-441323E2801B}"/>
              </a:ext>
            </a:extLst>
          </p:cNvPr>
          <p:cNvSpPr/>
          <p:nvPr/>
        </p:nvSpPr>
        <p:spPr>
          <a:xfrm>
            <a:off x="234892" y="255373"/>
            <a:ext cx="8976219" cy="63719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CBD533-A4A7-C57F-DE1F-11DD5C277C4A}"/>
              </a:ext>
            </a:extLst>
          </p:cNvPr>
          <p:cNvSpPr txBox="1"/>
          <p:nvPr/>
        </p:nvSpPr>
        <p:spPr>
          <a:xfrm>
            <a:off x="838624" y="1295591"/>
            <a:ext cx="4204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dirty="0">
                <a:latin typeface="+mn-ea"/>
              </a:rPr>
              <a:t>집중학습관리반 강의 무료 제공</a:t>
            </a:r>
            <a:endParaRPr lang="en-US" altLang="ko-KR" sz="2400" b="1" spc="-15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BA3239-FC19-AFB9-F867-383C92F46C6E}"/>
              </a:ext>
            </a:extLst>
          </p:cNvPr>
          <p:cNvSpPr txBox="1"/>
          <p:nvPr/>
        </p:nvSpPr>
        <p:spPr>
          <a:xfrm>
            <a:off x="244986" y="1209159"/>
            <a:ext cx="621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01.</a:t>
            </a:r>
            <a:endParaRPr lang="ko-KR" altLang="en-US" sz="320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404D146-1126-2F85-1D42-7B9180BFFFE5}"/>
              </a:ext>
            </a:extLst>
          </p:cNvPr>
          <p:cNvSpPr/>
          <p:nvPr/>
        </p:nvSpPr>
        <p:spPr>
          <a:xfrm>
            <a:off x="241851" y="334694"/>
            <a:ext cx="8969259" cy="641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1B69BC-5A5E-1277-B360-C6446F54B2AE}"/>
              </a:ext>
            </a:extLst>
          </p:cNvPr>
          <p:cNvSpPr txBox="1"/>
          <p:nvPr/>
        </p:nvSpPr>
        <p:spPr>
          <a:xfrm>
            <a:off x="2561952" y="394013"/>
            <a:ext cx="4014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spc="-15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+ </a:t>
            </a:r>
            <a:r>
              <a:rPr lang="ko-KR" altLang="en-US" sz="2800" b="1" spc="-15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미래패스만의 추가 혜택</a:t>
            </a:r>
            <a:endParaRPr lang="en-US" altLang="ko-KR" sz="2800" b="1" spc="-150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0BBFD4-91F9-4424-C828-60F6204B4B52}"/>
              </a:ext>
            </a:extLst>
          </p:cNvPr>
          <p:cNvSpPr txBox="1"/>
          <p:nvPr/>
        </p:nvSpPr>
        <p:spPr>
          <a:xfrm>
            <a:off x="3213934" y="1876239"/>
            <a:ext cx="39191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ko-KR" altLang="en-US" sz="2000" dirty="0" err="1">
                <a:solidFill>
                  <a:srgbClr val="0070C0"/>
                </a:solidFill>
                <a:latin typeface="+mn-ea"/>
              </a:rPr>
              <a:t>노베</a:t>
            </a:r>
            <a:r>
              <a:rPr lang="ko-KR" altLang="en-US" sz="2000" dirty="0" err="1">
                <a:latin typeface="+mn-ea"/>
              </a:rPr>
              <a:t>를</a:t>
            </a:r>
            <a:r>
              <a:rPr lang="ko-KR" altLang="en-US" sz="2000" dirty="0">
                <a:latin typeface="+mn-ea"/>
              </a:rPr>
              <a:t> 위한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집중 관리</a:t>
            </a:r>
            <a:endParaRPr lang="en-US" altLang="ko-KR" sz="20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3D7EC4-5790-8681-024D-6B5D6E3B6E14}"/>
              </a:ext>
            </a:extLst>
          </p:cNvPr>
          <p:cNvSpPr txBox="1"/>
          <p:nvPr/>
        </p:nvSpPr>
        <p:spPr>
          <a:xfrm>
            <a:off x="3179520" y="2243874"/>
            <a:ext cx="395360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ko-KR" altLang="en-US" sz="5400" dirty="0">
                <a:solidFill>
                  <a:srgbClr val="0070C0"/>
                </a:solidFill>
                <a:latin typeface="+mn-ea"/>
              </a:rPr>
              <a:t>집중학습</a:t>
            </a:r>
            <a:endParaRPr lang="en-US" altLang="ko-KR" sz="5400" dirty="0">
              <a:solidFill>
                <a:srgbClr val="0070C0"/>
              </a:solidFill>
              <a:latin typeface="+mn-ea"/>
            </a:endParaRPr>
          </a:p>
          <a:p>
            <a:pPr algn="dist"/>
            <a:r>
              <a:rPr lang="ko-KR" altLang="en-US" sz="5400" dirty="0" err="1">
                <a:solidFill>
                  <a:srgbClr val="0070C0"/>
                </a:solidFill>
                <a:latin typeface="+mn-ea"/>
              </a:rPr>
              <a:t>관리반</a:t>
            </a:r>
            <a:endParaRPr lang="en-US" altLang="ko-KR" sz="54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659649-B1D0-85D6-FF5E-148329521E24}"/>
              </a:ext>
            </a:extLst>
          </p:cNvPr>
          <p:cNvSpPr txBox="1"/>
          <p:nvPr/>
        </p:nvSpPr>
        <p:spPr>
          <a:xfrm>
            <a:off x="1010135" y="1968179"/>
            <a:ext cx="1310736" cy="92333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>
                <a:latin typeface="+mn-ea"/>
              </a:rPr>
              <a:t>미래인재</a:t>
            </a:r>
            <a:endParaRPr lang="en-US" altLang="ko-KR" dirty="0">
              <a:latin typeface="+mn-ea"/>
            </a:endParaRPr>
          </a:p>
          <a:p>
            <a:pPr algn="dist"/>
            <a:r>
              <a:rPr lang="ko-KR" altLang="en-US" dirty="0">
                <a:latin typeface="+mn-ea"/>
              </a:rPr>
              <a:t>집중학습</a:t>
            </a:r>
            <a:endParaRPr lang="en-US" altLang="ko-KR" dirty="0">
              <a:latin typeface="+mn-ea"/>
            </a:endParaRPr>
          </a:p>
          <a:p>
            <a:pPr algn="dist"/>
            <a:r>
              <a:rPr lang="ko-KR" altLang="en-US" dirty="0">
                <a:latin typeface="+mn-ea"/>
              </a:rPr>
              <a:t>프로그램</a:t>
            </a:r>
            <a:endParaRPr lang="en-US" altLang="ko-KR" dirty="0">
              <a:latin typeface="+mn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687E0E-B8DF-5D01-F42E-CE1F93D8177A}"/>
              </a:ext>
            </a:extLst>
          </p:cNvPr>
          <p:cNvCxnSpPr>
            <a:cxnSpLocks/>
          </p:cNvCxnSpPr>
          <p:nvPr/>
        </p:nvCxnSpPr>
        <p:spPr>
          <a:xfrm>
            <a:off x="1561145" y="4216694"/>
            <a:ext cx="697222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295B1C6-C505-2926-B54E-5912F1C9E2BD}"/>
              </a:ext>
            </a:extLst>
          </p:cNvPr>
          <p:cNvSpPr txBox="1"/>
          <p:nvPr/>
        </p:nvSpPr>
        <p:spPr>
          <a:xfrm>
            <a:off x="1772807" y="4027281"/>
            <a:ext cx="6548902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+mn-ea"/>
              </a:rPr>
              <a:t>단기간에 기초 점수</a:t>
            </a:r>
            <a:r>
              <a:rPr lang="en-US" altLang="ko-KR" sz="1600" dirty="0">
                <a:latin typeface="+mn-ea"/>
              </a:rPr>
              <a:t>(</a:t>
            </a:r>
            <a:r>
              <a:rPr lang="en-US" altLang="ko-KR" sz="1600" dirty="0">
                <a:solidFill>
                  <a:srgbClr val="0070C0"/>
                </a:solidFill>
                <a:latin typeface="+mn-ea"/>
              </a:rPr>
              <a:t>60</a:t>
            </a:r>
            <a:r>
              <a:rPr lang="ko-KR" altLang="en-US" sz="1600" dirty="0">
                <a:solidFill>
                  <a:srgbClr val="0070C0"/>
                </a:solidFill>
                <a:latin typeface="+mn-ea"/>
              </a:rPr>
              <a:t>점</a:t>
            </a:r>
            <a:r>
              <a:rPr lang="en-US" altLang="ko-KR" sz="1600" dirty="0">
                <a:solidFill>
                  <a:srgbClr val="0070C0"/>
                </a:solidFill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을</a:t>
            </a:r>
            <a:r>
              <a:rPr lang="ko-KR" altLang="en-US" sz="1600" dirty="0">
                <a:solidFill>
                  <a:srgbClr val="0070C0"/>
                </a:solidFill>
                <a:latin typeface="+mn-ea"/>
              </a:rPr>
              <a:t> 완성</a:t>
            </a:r>
            <a:r>
              <a:rPr lang="ko-KR" altLang="en-US" sz="1600" dirty="0">
                <a:latin typeface="+mn-ea"/>
              </a:rPr>
              <a:t>하는 </a:t>
            </a:r>
            <a:r>
              <a:rPr lang="ko-KR" altLang="en-US" sz="1600" dirty="0" err="1">
                <a:latin typeface="+mn-ea"/>
              </a:rPr>
              <a:t>초단기</a:t>
            </a:r>
            <a:r>
              <a:rPr lang="ko-KR" altLang="en-US" sz="1600" dirty="0">
                <a:latin typeface="+mn-ea"/>
              </a:rPr>
              <a:t> 집중 학습 프로그램</a:t>
            </a:r>
            <a:endParaRPr lang="en-US" altLang="ko-KR" sz="1600" i="1" dirty="0">
              <a:latin typeface="+mn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788FFDA-9443-F337-B429-D03AAA31DA28}"/>
              </a:ext>
            </a:extLst>
          </p:cNvPr>
          <p:cNvGrpSpPr/>
          <p:nvPr/>
        </p:nvGrpSpPr>
        <p:grpSpPr>
          <a:xfrm>
            <a:off x="2198903" y="4513119"/>
            <a:ext cx="1729298" cy="1453695"/>
            <a:chOff x="3874223" y="4290959"/>
            <a:chExt cx="1729298" cy="1453695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2993DC82-259E-ACC5-9504-59A6FE31CF9D}"/>
                </a:ext>
              </a:extLst>
            </p:cNvPr>
            <p:cNvSpPr/>
            <p:nvPr/>
          </p:nvSpPr>
          <p:spPr>
            <a:xfrm>
              <a:off x="3981527" y="4290959"/>
              <a:ext cx="1506419" cy="1453695"/>
            </a:xfrm>
            <a:prstGeom prst="roundRect">
              <a:avLst>
                <a:gd name="adj" fmla="val 6112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B530769-0A28-6358-D2ED-5A43C9B107B5}"/>
                </a:ext>
              </a:extLst>
            </p:cNvPr>
            <p:cNvSpPr txBox="1"/>
            <p:nvPr/>
          </p:nvSpPr>
          <p:spPr>
            <a:xfrm>
              <a:off x="3874223" y="5183118"/>
              <a:ext cx="172929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600"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defRPr>
              </a:lvl1pPr>
            </a:lstStyle>
            <a:p>
              <a:r>
                <a:rPr lang="ko-KR" altLang="en-US" sz="1200" b="1" dirty="0">
                  <a:latin typeface="+mn-ea"/>
                  <a:ea typeface="+mn-ea"/>
                </a:rPr>
                <a:t>단기간에 끝내는</a:t>
              </a:r>
              <a:endParaRPr lang="en-US" altLang="ko-KR" sz="1200" b="1" dirty="0">
                <a:latin typeface="+mn-ea"/>
                <a:ea typeface="+mn-ea"/>
              </a:endParaRPr>
            </a:p>
            <a:p>
              <a:r>
                <a:rPr lang="ko-KR" altLang="en-US" sz="1200" b="1" dirty="0">
                  <a:solidFill>
                    <a:srgbClr val="0070C0"/>
                  </a:solidFill>
                  <a:latin typeface="+mn-ea"/>
                  <a:ea typeface="+mn-ea"/>
                </a:rPr>
                <a:t>기초 강의 </a:t>
              </a:r>
              <a:endParaRPr lang="en-US" altLang="ko-KR" sz="1200" b="1" dirty="0">
                <a:solidFill>
                  <a:srgbClr val="0070C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7D4F383-EFD3-5679-4F0B-7C61313C1F0C}"/>
              </a:ext>
            </a:extLst>
          </p:cNvPr>
          <p:cNvSpPr/>
          <p:nvPr/>
        </p:nvSpPr>
        <p:spPr>
          <a:xfrm>
            <a:off x="4377522" y="4513119"/>
            <a:ext cx="1506419" cy="1453696"/>
          </a:xfrm>
          <a:prstGeom prst="roundRect">
            <a:avLst>
              <a:gd name="adj" fmla="val 611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321565-E8B8-A98B-3CB9-16B9AC5FFF62}"/>
              </a:ext>
            </a:extLst>
          </p:cNvPr>
          <p:cNvSpPr txBox="1"/>
          <p:nvPr/>
        </p:nvSpPr>
        <p:spPr>
          <a:xfrm>
            <a:off x="4377521" y="5405278"/>
            <a:ext cx="15064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60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defRPr>
            </a:lvl1pPr>
          </a:lstStyle>
          <a:p>
            <a:r>
              <a:rPr lang="ko-KR" altLang="en-US" sz="1200" b="1" dirty="0">
                <a:latin typeface="+mn-ea"/>
                <a:ea typeface="+mn-ea"/>
              </a:rPr>
              <a:t>매일 아침</a:t>
            </a:r>
            <a:endParaRPr lang="en-US" altLang="ko-KR" sz="1200" b="1" dirty="0">
              <a:latin typeface="+mn-ea"/>
              <a:ea typeface="+mn-ea"/>
            </a:endParaRPr>
          </a:p>
          <a:p>
            <a:r>
              <a:rPr lang="ko-KR" altLang="en-US" sz="1200" b="1" dirty="0">
                <a:solidFill>
                  <a:srgbClr val="0070C0"/>
                </a:solidFill>
                <a:latin typeface="+mn-ea"/>
                <a:ea typeface="+mn-ea"/>
              </a:rPr>
              <a:t>복습 테스트</a:t>
            </a:r>
            <a:endParaRPr lang="en-US" altLang="ko-KR" sz="1200" b="1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DB25384-7891-29BE-15E6-AC8D194A8185}"/>
              </a:ext>
            </a:extLst>
          </p:cNvPr>
          <p:cNvGrpSpPr/>
          <p:nvPr/>
        </p:nvGrpSpPr>
        <p:grpSpPr>
          <a:xfrm>
            <a:off x="6507261" y="4513119"/>
            <a:ext cx="1506420" cy="1453696"/>
            <a:chOff x="7541469" y="4290959"/>
            <a:chExt cx="1506420" cy="1453696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BD5AF9CA-BED4-D306-7334-D26A357FCBE5}"/>
                </a:ext>
              </a:extLst>
            </p:cNvPr>
            <p:cNvSpPr/>
            <p:nvPr/>
          </p:nvSpPr>
          <p:spPr>
            <a:xfrm>
              <a:off x="7541470" y="4290959"/>
              <a:ext cx="1506419" cy="1453696"/>
            </a:xfrm>
            <a:prstGeom prst="roundRect">
              <a:avLst>
                <a:gd name="adj" fmla="val 6112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73A40D-5CF2-99D4-2F89-F4B8A7F17759}"/>
                </a:ext>
              </a:extLst>
            </p:cNvPr>
            <p:cNvSpPr txBox="1"/>
            <p:nvPr/>
          </p:nvSpPr>
          <p:spPr>
            <a:xfrm>
              <a:off x="7541469" y="5187815"/>
              <a:ext cx="150642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600"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defRPr>
              </a:lvl1pPr>
            </a:lstStyle>
            <a:p>
              <a:r>
                <a:rPr lang="ko-KR" altLang="en-US" sz="1200" b="1" dirty="0">
                  <a:latin typeface="+mn-ea"/>
                  <a:ea typeface="+mn-ea"/>
                </a:rPr>
                <a:t>기출 </a:t>
              </a:r>
              <a:r>
                <a:rPr lang="en-US" altLang="ko-KR" sz="1200" b="1" dirty="0">
                  <a:latin typeface="+mn-ea"/>
                  <a:ea typeface="+mn-ea"/>
                </a:rPr>
                <a:t>OX</a:t>
              </a:r>
            </a:p>
            <a:p>
              <a:r>
                <a:rPr lang="ko-KR" altLang="en-US" sz="1200" b="1" dirty="0">
                  <a:solidFill>
                    <a:srgbClr val="0070C0"/>
                  </a:solidFill>
                  <a:latin typeface="+mn-ea"/>
                  <a:ea typeface="+mn-ea"/>
                </a:rPr>
                <a:t>일일</a:t>
              </a:r>
              <a:r>
                <a:rPr lang="en-US" altLang="ko-KR" sz="1200" b="1" dirty="0">
                  <a:solidFill>
                    <a:srgbClr val="0070C0"/>
                  </a:solidFill>
                  <a:latin typeface="+mn-ea"/>
                  <a:ea typeface="+mn-ea"/>
                </a:rPr>
                <a:t>/</a:t>
              </a:r>
              <a:r>
                <a:rPr lang="ko-KR" altLang="en-US" sz="1200" b="1" dirty="0">
                  <a:solidFill>
                    <a:srgbClr val="0070C0"/>
                  </a:solidFill>
                  <a:latin typeface="+mn-ea"/>
                  <a:ea typeface="+mn-ea"/>
                </a:rPr>
                <a:t>주간 테스트</a:t>
              </a:r>
              <a:endParaRPr lang="en-US" altLang="ko-KR" sz="1200" b="1" dirty="0">
                <a:solidFill>
                  <a:srgbClr val="0070C0"/>
                </a:solidFill>
                <a:latin typeface="+mn-ea"/>
                <a:ea typeface="+mn-ea"/>
              </a:endParaRPr>
            </a:p>
          </p:txBody>
        </p:sp>
      </p:grpSp>
      <p:pic>
        <p:nvPicPr>
          <p:cNvPr id="29" name="Picture 6" descr="language course Icon 4822404">
            <a:extLst>
              <a:ext uri="{FF2B5EF4-FFF2-40B4-BE49-F238E27FC236}">
                <a16:creationId xmlns:a16="http://schemas.microsoft.com/office/drawing/2014/main" id="{FFD12562-247D-CBB3-7BE6-8FA443A7D9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6" t="22226" r="15065" b="20328"/>
          <a:stretch/>
        </p:blipFill>
        <p:spPr bwMode="auto">
          <a:xfrm>
            <a:off x="2574442" y="4613617"/>
            <a:ext cx="979541" cy="79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6" descr="Notepad Icon 3982775">
            <a:extLst>
              <a:ext uri="{FF2B5EF4-FFF2-40B4-BE49-F238E27FC236}">
                <a16:creationId xmlns:a16="http://schemas.microsoft.com/office/drawing/2014/main" id="{87C1A590-2250-CBEA-67EB-69D2B4826D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4" t="16888" r="22889" b="16671"/>
          <a:stretch/>
        </p:blipFill>
        <p:spPr bwMode="auto">
          <a:xfrm>
            <a:off x="4854342" y="4627502"/>
            <a:ext cx="588408" cy="72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Fact Icon 4988107">
            <a:extLst>
              <a:ext uri="{FF2B5EF4-FFF2-40B4-BE49-F238E27FC236}">
                <a16:creationId xmlns:a16="http://schemas.microsoft.com/office/drawing/2014/main" id="{F90537F2-9C52-634A-205B-84272F4300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4" t="17450" r="13004" b="16132"/>
          <a:stretch/>
        </p:blipFill>
        <p:spPr bwMode="auto">
          <a:xfrm>
            <a:off x="6772114" y="4454210"/>
            <a:ext cx="1032284" cy="99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8B2B29-F493-4EC2-88EE-C91470E88F2B}"/>
              </a:ext>
            </a:extLst>
          </p:cNvPr>
          <p:cNvSpPr txBox="1"/>
          <p:nvPr/>
        </p:nvSpPr>
        <p:spPr>
          <a:xfrm>
            <a:off x="6706667" y="6328405"/>
            <a:ext cx="250444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집중학습 프로그램은 추후 서비스됩니다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7423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Group 87">
            <a:extLst>
              <a:ext uri="{FF2B5EF4-FFF2-40B4-BE49-F238E27FC236}">
                <a16:creationId xmlns:a16="http://schemas.microsoft.com/office/drawing/2014/main" id="{194687D0-02B1-A2C5-2F4D-7716CCCE11E9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761527" cy="201608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B1375C-4289-63E6-7C96-441323E2801B}"/>
              </a:ext>
            </a:extLst>
          </p:cNvPr>
          <p:cNvSpPr/>
          <p:nvPr/>
        </p:nvSpPr>
        <p:spPr>
          <a:xfrm>
            <a:off x="234892" y="255373"/>
            <a:ext cx="8976219" cy="63719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CBD533-A4A7-C57F-DE1F-11DD5C277C4A}"/>
              </a:ext>
            </a:extLst>
          </p:cNvPr>
          <p:cNvSpPr txBox="1"/>
          <p:nvPr/>
        </p:nvSpPr>
        <p:spPr>
          <a:xfrm>
            <a:off x="751275" y="666941"/>
            <a:ext cx="6909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dirty="0">
                <a:latin typeface="+mn-ea"/>
              </a:rPr>
              <a:t>공인자격대체 과목 </a:t>
            </a:r>
            <a:r>
              <a:rPr lang="en-US" altLang="ko-KR" sz="2400" b="1" spc="-150" dirty="0">
                <a:latin typeface="+mn-ea"/>
              </a:rPr>
              <a:t>: G-TELP / </a:t>
            </a:r>
            <a:r>
              <a:rPr lang="ko-KR" altLang="en-US" sz="2400" b="1" spc="-150" dirty="0" err="1">
                <a:latin typeface="+mn-ea"/>
              </a:rPr>
              <a:t>한능검</a:t>
            </a:r>
            <a:r>
              <a:rPr lang="ko-KR" altLang="en-US" sz="2400" b="1" spc="-150" dirty="0">
                <a:latin typeface="+mn-ea"/>
              </a:rPr>
              <a:t> 강의 무료 제공</a:t>
            </a:r>
            <a:endParaRPr lang="en-US" altLang="ko-KR" sz="2400" b="1" spc="-15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BA3239-FC19-AFB9-F867-383C92F46C6E}"/>
              </a:ext>
            </a:extLst>
          </p:cNvPr>
          <p:cNvSpPr txBox="1"/>
          <p:nvPr/>
        </p:nvSpPr>
        <p:spPr>
          <a:xfrm>
            <a:off x="244986" y="580509"/>
            <a:ext cx="621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02.</a:t>
            </a:r>
            <a:endParaRPr lang="ko-KR" altLang="en-US" sz="320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2EBBD4E1-B983-8CCC-E97A-376DFF241B9F}"/>
              </a:ext>
            </a:extLst>
          </p:cNvPr>
          <p:cNvSpPr/>
          <p:nvPr/>
        </p:nvSpPr>
        <p:spPr>
          <a:xfrm>
            <a:off x="2072902" y="1545097"/>
            <a:ext cx="2556289" cy="2466822"/>
          </a:xfrm>
          <a:prstGeom prst="roundRect">
            <a:avLst>
              <a:gd name="adj" fmla="val 611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77FD3C1-8C75-BCB8-9E9F-147FF6A121C8}"/>
              </a:ext>
            </a:extLst>
          </p:cNvPr>
          <p:cNvSpPr/>
          <p:nvPr/>
        </p:nvSpPr>
        <p:spPr>
          <a:xfrm>
            <a:off x="5373558" y="1545097"/>
            <a:ext cx="2556289" cy="2466822"/>
          </a:xfrm>
          <a:prstGeom prst="roundRect">
            <a:avLst>
              <a:gd name="adj" fmla="val 611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E48EC5-19EF-0FD0-4B2D-0A5DF0BE3176}"/>
              </a:ext>
            </a:extLst>
          </p:cNvPr>
          <p:cNvSpPr txBox="1"/>
          <p:nvPr/>
        </p:nvSpPr>
        <p:spPr>
          <a:xfrm>
            <a:off x="3323344" y="3453117"/>
            <a:ext cx="150641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000" b="1" dirty="0">
                <a:latin typeface="+mn-ea"/>
              </a:rPr>
              <a:t>G-TELP</a:t>
            </a:r>
          </a:p>
          <a:p>
            <a:pPr algn="l"/>
            <a:r>
              <a:rPr lang="ko-KR" altLang="en-US" sz="2000" b="1" dirty="0">
                <a:latin typeface="+mn-ea"/>
              </a:rPr>
              <a:t>김준기</a:t>
            </a:r>
            <a:r>
              <a:rPr lang="ko-KR" altLang="en-US" sz="1000" b="1" i="0" dirty="0">
                <a:effectLst/>
                <a:latin typeface="+mn-ea"/>
              </a:rPr>
              <a:t> 교수님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90BE5A4-A208-54E2-D40B-20988A8087FA}"/>
              </a:ext>
            </a:extLst>
          </p:cNvPr>
          <p:cNvSpPr txBox="1"/>
          <p:nvPr/>
        </p:nvSpPr>
        <p:spPr>
          <a:xfrm>
            <a:off x="6670738" y="3255793"/>
            <a:ext cx="150641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000" b="1" dirty="0" err="1">
                <a:latin typeface="+mn-ea"/>
              </a:rPr>
              <a:t>한능검</a:t>
            </a:r>
            <a:endParaRPr lang="en-US" altLang="ko-KR" sz="1000" b="1" dirty="0">
              <a:latin typeface="+mn-ea"/>
            </a:endParaRPr>
          </a:p>
          <a:p>
            <a:pPr algn="l"/>
            <a:r>
              <a:rPr lang="ko-KR" altLang="en-US" sz="2000" b="1" dirty="0" err="1">
                <a:latin typeface="+mn-ea"/>
              </a:rPr>
              <a:t>원유철</a:t>
            </a:r>
            <a:r>
              <a:rPr lang="ko-KR" altLang="en-US" sz="1000" b="1" i="0" dirty="0">
                <a:effectLst/>
                <a:latin typeface="+mn-ea"/>
              </a:rPr>
              <a:t> 교수님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5E050A6-1D7D-2405-EFF7-3668F14EEE84}"/>
              </a:ext>
            </a:extLst>
          </p:cNvPr>
          <p:cNvSpPr txBox="1"/>
          <p:nvPr/>
        </p:nvSpPr>
        <p:spPr>
          <a:xfrm>
            <a:off x="1990611" y="1582646"/>
            <a:ext cx="26542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+mn-ea"/>
              </a:rPr>
              <a:t>어법 하나로 </a:t>
            </a:r>
            <a:r>
              <a:rPr lang="en-US" altLang="ko-KR" sz="1400" b="1" dirty="0">
                <a:latin typeface="+mn-ea"/>
              </a:rPr>
              <a:t>G-TELP </a:t>
            </a:r>
            <a:r>
              <a:rPr lang="ko-KR" altLang="en-US" sz="1400" b="1" dirty="0">
                <a:latin typeface="+mn-ea"/>
              </a:rPr>
              <a:t>정복</a:t>
            </a:r>
            <a:r>
              <a:rPr lang="en-US" altLang="ko-KR" sz="1400" b="1" dirty="0">
                <a:latin typeface="+mn-ea"/>
              </a:rPr>
              <a:t>!</a:t>
            </a:r>
          </a:p>
          <a:p>
            <a:pPr algn="ctr"/>
            <a:r>
              <a:rPr lang="en-US" altLang="ko-KR" sz="1400" b="1" i="0" dirty="0">
                <a:effectLst/>
                <a:latin typeface="+mn-ea"/>
              </a:rPr>
              <a:t>5</a:t>
            </a:r>
            <a:r>
              <a:rPr lang="ko-KR" altLang="en-US" sz="1400" b="1" i="0" dirty="0">
                <a:effectLst/>
                <a:latin typeface="+mn-ea"/>
              </a:rPr>
              <a:t>일만에 끝내는 </a:t>
            </a:r>
            <a:r>
              <a:rPr lang="en-US" altLang="ko-KR" sz="1400" b="1" dirty="0">
                <a:latin typeface="+mn-ea"/>
              </a:rPr>
              <a:t>G-TELP</a:t>
            </a:r>
            <a:endParaRPr lang="ko-KR" altLang="en-US" sz="1400" b="1" i="0" dirty="0">
              <a:effectLst/>
              <a:latin typeface="+mn-ea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FF309341-E73A-9244-C8C2-E970B1346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631" y="2275319"/>
            <a:ext cx="1148244" cy="152471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09E501F-F106-8035-9471-29C25D5F03D0}"/>
              </a:ext>
            </a:extLst>
          </p:cNvPr>
          <p:cNvSpPr txBox="1"/>
          <p:nvPr/>
        </p:nvSpPr>
        <p:spPr>
          <a:xfrm>
            <a:off x="3271875" y="2281809"/>
            <a:ext cx="140231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◎ 각 </a:t>
            </a:r>
            <a:r>
              <a:rPr kumimoji="0" lang="ko-KR" altLang="en-US" sz="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챕터별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실전 시험에서 적용할 수 있는 암기법과 문제풀이 전략 전수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◎ </a:t>
            </a: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G-TELP 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기출 유형의 독해 문제를 풀면서 독해 문제 풀이 전략을 학습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5A31641-EB71-8B5E-F3D7-7C5A18648D4A}"/>
              </a:ext>
            </a:extLst>
          </p:cNvPr>
          <p:cNvSpPr txBox="1"/>
          <p:nvPr/>
        </p:nvSpPr>
        <p:spPr>
          <a:xfrm>
            <a:off x="5210585" y="1582646"/>
            <a:ext cx="29665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+mn-ea"/>
              </a:rPr>
              <a:t>한 시대가 한 장면으로</a:t>
            </a:r>
            <a:r>
              <a:rPr lang="en-US" altLang="ko-KR" sz="1400" b="1" dirty="0">
                <a:latin typeface="+mn-ea"/>
              </a:rPr>
              <a:t>!</a:t>
            </a:r>
          </a:p>
          <a:p>
            <a:pPr algn="ctr"/>
            <a:r>
              <a:rPr lang="ko-KR" altLang="en-US" sz="1400" b="1" i="0" dirty="0">
                <a:effectLst/>
                <a:latin typeface="+mn-ea"/>
              </a:rPr>
              <a:t>한 장으로 마스터하는 </a:t>
            </a:r>
            <a:r>
              <a:rPr lang="ko-KR" altLang="en-US" sz="1400" b="1" i="0" dirty="0" err="1">
                <a:effectLst/>
                <a:latin typeface="+mn-ea"/>
              </a:rPr>
              <a:t>한능검</a:t>
            </a:r>
            <a:endParaRPr lang="ko-KR" altLang="en-US" sz="1400" b="1" i="0" dirty="0">
              <a:effectLst/>
              <a:latin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F79D70-7E9C-2961-648E-4A1E07D98160}"/>
              </a:ext>
            </a:extLst>
          </p:cNvPr>
          <p:cNvSpPr txBox="1"/>
          <p:nvPr/>
        </p:nvSpPr>
        <p:spPr>
          <a:xfrm>
            <a:off x="6651702" y="2233373"/>
            <a:ext cx="140231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◎ </a:t>
            </a:r>
            <a:r>
              <a:rPr lang="ko-KR" altLang="en-US" sz="8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시험에 반복 출제되는 주제를 빠르게 정리</a:t>
            </a:r>
            <a:endParaRPr lang="en-US" altLang="ko-KR" sz="800" b="1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◎ </a:t>
            </a:r>
            <a:r>
              <a:rPr kumimoji="0" lang="ko-KR" altLang="en-US" sz="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초단기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이론강의 </a:t>
            </a: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회독 </a:t>
            </a: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+ 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한국사 </a:t>
            </a:r>
            <a:r>
              <a:rPr lang="ko-KR" altLang="en-US" sz="8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키워드 </a:t>
            </a:r>
            <a:r>
              <a:rPr lang="en-US" altLang="ko-KR" sz="8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N</a:t>
            </a:r>
            <a:r>
              <a:rPr lang="ko-KR" altLang="en-US" sz="8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제 복습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40025A29-2DFC-103E-0B8D-3A9A0DF38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167" y="2270326"/>
            <a:ext cx="1230535" cy="154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82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A341707E-209D-3DD9-A631-DC1CD4C63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025" y="1382141"/>
            <a:ext cx="3524101" cy="2339816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713E039-A775-BC3D-D616-2D529D8FD85A}"/>
              </a:ext>
            </a:extLst>
          </p:cNvPr>
          <p:cNvSpPr/>
          <p:nvPr/>
        </p:nvSpPr>
        <p:spPr>
          <a:xfrm>
            <a:off x="474173" y="4078591"/>
            <a:ext cx="2759666" cy="14283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01F8AEC-7536-6255-D3F2-68B7551B93B4}"/>
              </a:ext>
            </a:extLst>
          </p:cNvPr>
          <p:cNvSpPr/>
          <p:nvPr/>
        </p:nvSpPr>
        <p:spPr>
          <a:xfrm>
            <a:off x="3575969" y="4080688"/>
            <a:ext cx="2759666" cy="14283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C7E07FF-1A23-B7AD-2EE7-B8FF89043BF9}"/>
              </a:ext>
            </a:extLst>
          </p:cNvPr>
          <p:cNvSpPr/>
          <p:nvPr/>
        </p:nvSpPr>
        <p:spPr>
          <a:xfrm>
            <a:off x="6389935" y="4080688"/>
            <a:ext cx="2820766" cy="14283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Group 87">
            <a:extLst>
              <a:ext uri="{FF2B5EF4-FFF2-40B4-BE49-F238E27FC236}">
                <a16:creationId xmlns:a16="http://schemas.microsoft.com/office/drawing/2014/main" id="{194687D0-02B1-A2C5-2F4D-7716CCCE11E9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761527" cy="201608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B1375C-4289-63E6-7C96-441323E2801B}"/>
              </a:ext>
            </a:extLst>
          </p:cNvPr>
          <p:cNvSpPr/>
          <p:nvPr/>
        </p:nvSpPr>
        <p:spPr>
          <a:xfrm>
            <a:off x="234892" y="255373"/>
            <a:ext cx="8976219" cy="63719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7F716F-D386-24FC-28CB-CC8CB6940DA5}"/>
              </a:ext>
            </a:extLst>
          </p:cNvPr>
          <p:cNvSpPr txBox="1"/>
          <p:nvPr/>
        </p:nvSpPr>
        <p:spPr>
          <a:xfrm>
            <a:off x="702857" y="493096"/>
            <a:ext cx="8050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>
                <a:latin typeface="+mn-ea"/>
              </a:rPr>
              <a:t>정확한 나의 위치를 파악</a:t>
            </a:r>
            <a:r>
              <a:rPr lang="en-US" altLang="ko-KR" sz="2400" b="1" spc="-150" dirty="0">
                <a:latin typeface="+mn-ea"/>
              </a:rPr>
              <a:t>! </a:t>
            </a:r>
            <a:r>
              <a:rPr lang="ko-KR" altLang="en-US" sz="2400" b="1" spc="-150" dirty="0">
                <a:latin typeface="+mn-ea"/>
              </a:rPr>
              <a:t>미래인재 전국 모의고사</a:t>
            </a:r>
            <a:r>
              <a:rPr lang="en-US" altLang="ko-KR" sz="2400" b="1" spc="-150" dirty="0">
                <a:latin typeface="+mn-ea"/>
              </a:rPr>
              <a:t> </a:t>
            </a:r>
            <a:r>
              <a:rPr lang="ko-KR" altLang="en-US" sz="2400" b="1" spc="-150" dirty="0">
                <a:latin typeface="+mn-ea"/>
              </a:rPr>
              <a:t>무료 응시</a:t>
            </a:r>
            <a:endParaRPr lang="en-US" altLang="ko-KR" sz="2400" b="1" spc="-15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AEE6D-61FF-CDE9-B4DD-7C9E0B3511EB}"/>
              </a:ext>
            </a:extLst>
          </p:cNvPr>
          <p:cNvSpPr txBox="1"/>
          <p:nvPr/>
        </p:nvSpPr>
        <p:spPr>
          <a:xfrm>
            <a:off x="480481" y="4196358"/>
            <a:ext cx="1723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 dirty="0">
                <a:latin typeface="+mn-ea"/>
              </a:rPr>
              <a:t>01. </a:t>
            </a:r>
            <a:r>
              <a:rPr lang="ko-KR" altLang="en-US" sz="1600" b="1" spc="-150" dirty="0">
                <a:latin typeface="+mn-ea"/>
              </a:rPr>
              <a:t>이름이 곧 실력</a:t>
            </a:r>
            <a:endParaRPr lang="en-US" altLang="ko-KR" sz="1600" b="1" spc="-15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D3D117-77CA-3E44-CD1C-277266F41212}"/>
              </a:ext>
            </a:extLst>
          </p:cNvPr>
          <p:cNvSpPr txBox="1"/>
          <p:nvPr/>
        </p:nvSpPr>
        <p:spPr>
          <a:xfrm>
            <a:off x="909483" y="4718193"/>
            <a:ext cx="1951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50" dirty="0">
                <a:latin typeface="+mn-ea"/>
              </a:rPr>
              <a:t>강의경력 </a:t>
            </a:r>
            <a:r>
              <a:rPr lang="en-US" altLang="ko-KR" sz="1400" b="1" spc="-150" dirty="0">
                <a:latin typeface="+mn-ea"/>
              </a:rPr>
              <a:t>10</a:t>
            </a:r>
            <a:r>
              <a:rPr lang="ko-KR" altLang="en-US" sz="1400" b="1" spc="-150" dirty="0">
                <a:latin typeface="+mn-ea"/>
              </a:rPr>
              <a:t>년 이상의</a:t>
            </a:r>
            <a:endParaRPr lang="en-US" altLang="ko-KR" sz="1400" b="1" spc="-150" dirty="0">
              <a:latin typeface="+mn-ea"/>
            </a:endParaRPr>
          </a:p>
          <a:p>
            <a:pPr algn="ctr"/>
            <a:r>
              <a:rPr lang="ko-KR" altLang="en-US" sz="1400" b="1" spc="-150" dirty="0">
                <a:latin typeface="+mn-ea"/>
              </a:rPr>
              <a:t>전문 교수진이 직접 출제</a:t>
            </a:r>
            <a:endParaRPr lang="en-US" altLang="ko-KR" sz="1400" b="1" spc="-15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CEA1BE-10CD-B23A-00F4-9131630B3108}"/>
              </a:ext>
            </a:extLst>
          </p:cNvPr>
          <p:cNvSpPr txBox="1"/>
          <p:nvPr/>
        </p:nvSpPr>
        <p:spPr>
          <a:xfrm>
            <a:off x="3575181" y="4198455"/>
            <a:ext cx="2047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 dirty="0">
                <a:latin typeface="+mn-ea"/>
              </a:rPr>
              <a:t>02. </a:t>
            </a:r>
            <a:r>
              <a:rPr lang="ko-KR" altLang="en-US" sz="1600" b="1" spc="-150" dirty="0">
                <a:latin typeface="+mn-ea"/>
              </a:rPr>
              <a:t>정확하고 분명하게</a:t>
            </a:r>
            <a:endParaRPr lang="en-US" altLang="ko-KR" sz="1600" b="1" spc="-15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E8F1C3-E6EF-E505-51D8-137778118728}"/>
              </a:ext>
            </a:extLst>
          </p:cNvPr>
          <p:cNvSpPr txBox="1"/>
          <p:nvPr/>
        </p:nvSpPr>
        <p:spPr>
          <a:xfrm>
            <a:off x="4053069" y="4720290"/>
            <a:ext cx="1788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 dirty="0">
                <a:latin typeface="+mn-ea"/>
              </a:rPr>
              <a:t>3</a:t>
            </a:r>
            <a:r>
              <a:rPr lang="ko-KR" altLang="en-US" sz="1400" b="1" spc="-150" dirty="0">
                <a:latin typeface="+mn-ea"/>
              </a:rPr>
              <a:t>단계에 걸친</a:t>
            </a:r>
            <a:endParaRPr lang="en-US" altLang="ko-KR" sz="1400" b="1" spc="-150" dirty="0">
              <a:latin typeface="+mn-ea"/>
            </a:endParaRPr>
          </a:p>
          <a:p>
            <a:pPr algn="ctr"/>
            <a:r>
              <a:rPr lang="ko-KR" altLang="en-US" sz="1400" b="1" spc="-150" dirty="0">
                <a:latin typeface="+mn-ea"/>
              </a:rPr>
              <a:t>문항 출제 검수 시스템</a:t>
            </a:r>
            <a:endParaRPr lang="en-US" altLang="ko-KR" sz="1400" b="1" spc="-15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C4A6F2-D4FF-9EAB-8B00-B6DA8C091533}"/>
              </a:ext>
            </a:extLst>
          </p:cNvPr>
          <p:cNvSpPr txBox="1"/>
          <p:nvPr/>
        </p:nvSpPr>
        <p:spPr>
          <a:xfrm>
            <a:off x="6390385" y="4198455"/>
            <a:ext cx="2948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 dirty="0">
                <a:latin typeface="+mn-ea"/>
              </a:rPr>
              <a:t>03. </a:t>
            </a:r>
            <a:r>
              <a:rPr lang="ko-KR" altLang="en-US" sz="1600" b="1" spc="-150" dirty="0">
                <a:latin typeface="+mn-ea"/>
              </a:rPr>
              <a:t>출제비율</a:t>
            </a:r>
            <a:r>
              <a:rPr lang="en-US" altLang="ko-KR" sz="1600" b="1" spc="-150" dirty="0">
                <a:latin typeface="+mn-ea"/>
              </a:rPr>
              <a:t>, </a:t>
            </a:r>
            <a:r>
              <a:rPr lang="ko-KR" altLang="en-US" sz="1600" b="1" spc="-150" dirty="0">
                <a:latin typeface="+mn-ea"/>
              </a:rPr>
              <a:t>출제유형 완벽 분석</a:t>
            </a:r>
            <a:endParaRPr lang="en-US" altLang="ko-KR" sz="1600" b="1" spc="-15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C9B352-F1D9-5A0D-E768-BD4949DBF412}"/>
              </a:ext>
            </a:extLst>
          </p:cNvPr>
          <p:cNvSpPr txBox="1"/>
          <p:nvPr/>
        </p:nvSpPr>
        <p:spPr>
          <a:xfrm>
            <a:off x="6821592" y="4720290"/>
            <a:ext cx="2070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50" dirty="0">
                <a:latin typeface="+mn-ea"/>
              </a:rPr>
              <a:t>실제 시험과 가장</a:t>
            </a:r>
            <a:endParaRPr lang="en-US" altLang="ko-KR" sz="1400" b="1" spc="-150" dirty="0">
              <a:latin typeface="+mn-ea"/>
            </a:endParaRPr>
          </a:p>
          <a:p>
            <a:pPr algn="ctr"/>
            <a:r>
              <a:rPr lang="ko-KR" altLang="en-US" sz="1400" b="1" spc="-150" dirty="0">
                <a:latin typeface="+mn-ea"/>
              </a:rPr>
              <a:t>유사한 미래인재 모의고사</a:t>
            </a:r>
            <a:endParaRPr lang="en-US" altLang="ko-KR" sz="1400" b="1" spc="-15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EE2D6C-A1D6-4F3A-3E63-7D5CFA0EF483}"/>
              </a:ext>
            </a:extLst>
          </p:cNvPr>
          <p:cNvSpPr txBox="1"/>
          <p:nvPr/>
        </p:nvSpPr>
        <p:spPr>
          <a:xfrm>
            <a:off x="244986" y="369986"/>
            <a:ext cx="621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03.</a:t>
            </a:r>
            <a:endParaRPr lang="ko-KR" altLang="en-US" sz="320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6E4E7C-6391-28EA-2239-203F713C9024}"/>
              </a:ext>
            </a:extLst>
          </p:cNvPr>
          <p:cNvSpPr txBox="1"/>
          <p:nvPr/>
        </p:nvSpPr>
        <p:spPr>
          <a:xfrm>
            <a:off x="4911609" y="1382141"/>
            <a:ext cx="36990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-150" dirty="0">
                <a:latin typeface="+mn-ea"/>
              </a:rPr>
              <a:t>합격 </a:t>
            </a:r>
            <a:endParaRPr lang="en-US" altLang="ko-KR" sz="4400" b="1" spc="-150" dirty="0">
              <a:latin typeface="+mn-ea"/>
            </a:endParaRPr>
          </a:p>
          <a:p>
            <a:pPr algn="ctr"/>
            <a:r>
              <a:rPr lang="ko-KR" altLang="en-US" sz="4400" b="1" spc="-150" dirty="0">
                <a:latin typeface="+mn-ea"/>
              </a:rPr>
              <a:t>실전 모의고사</a:t>
            </a:r>
            <a:endParaRPr lang="en-US" altLang="ko-KR" sz="4400" b="1" spc="-1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63353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Group 87">
            <a:extLst>
              <a:ext uri="{FF2B5EF4-FFF2-40B4-BE49-F238E27FC236}">
                <a16:creationId xmlns:a16="http://schemas.microsoft.com/office/drawing/2014/main" id="{194687D0-02B1-A2C5-2F4D-7716CCCE11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564137"/>
              </p:ext>
            </p:extLst>
          </p:nvPr>
        </p:nvGraphicFramePr>
        <p:xfrm>
          <a:off x="9430473" y="1"/>
          <a:ext cx="2761527" cy="201608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dirty="0">
                          <a:latin typeface="+mn-ea"/>
                        </a:rPr>
                        <a:t>1,2</a:t>
                      </a:r>
                      <a:r>
                        <a:rPr lang="ko-KR" altLang="en-US" sz="800" dirty="0">
                          <a:latin typeface="+mn-ea"/>
                        </a:rPr>
                        <a:t>번 좌우 롤링 </a:t>
                      </a:r>
                      <a:r>
                        <a:rPr lang="ko-KR" altLang="en-US" sz="800" dirty="0" err="1">
                          <a:latin typeface="+mn-ea"/>
                        </a:rPr>
                        <a:t>요청드립니다</a:t>
                      </a:r>
                      <a:r>
                        <a:rPr lang="en-US" altLang="ko-KR" sz="800" dirty="0">
                          <a:latin typeface="+mn-ea"/>
                        </a:rPr>
                        <a:t>.</a:t>
                      </a: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B1375C-4289-63E6-7C96-441323E2801B}"/>
              </a:ext>
            </a:extLst>
          </p:cNvPr>
          <p:cNvSpPr/>
          <p:nvPr/>
        </p:nvSpPr>
        <p:spPr>
          <a:xfrm>
            <a:off x="234892" y="255373"/>
            <a:ext cx="8976219" cy="63719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E3466B3-0ED5-D818-D73F-0B695D398A8F}"/>
              </a:ext>
            </a:extLst>
          </p:cNvPr>
          <p:cNvSpPr/>
          <p:nvPr/>
        </p:nvSpPr>
        <p:spPr>
          <a:xfrm>
            <a:off x="1311274" y="1359002"/>
            <a:ext cx="3584573" cy="18923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33A037-1390-3ACA-3D0A-D12878BB40D8}"/>
              </a:ext>
            </a:extLst>
          </p:cNvPr>
          <p:cNvSpPr txBox="1"/>
          <p:nvPr/>
        </p:nvSpPr>
        <p:spPr>
          <a:xfrm>
            <a:off x="1337106" y="1449606"/>
            <a:ext cx="35329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위헌법률심판과 헌법소원은 제도가 비슷하면서도 다른데 이 차이가 시험에 출제되죠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따라서 이 차이를 정확히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알고있어야하는데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문태환 선생님이 이 차이를 정확하게 가르쳐줘요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문태환 선생님 수업 들어보니 핵심을 정확하게 가르쳐주고 학생들이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헷갈릴만한것을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정확하게 집어줘서 좋았어요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헌법을 확실하게 공부하고 싶다면 문태환 선생님 추천해요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8F29241-1DF1-1051-6D5A-EE246016A90C}"/>
              </a:ext>
            </a:extLst>
          </p:cNvPr>
          <p:cNvSpPr/>
          <p:nvPr/>
        </p:nvSpPr>
        <p:spPr>
          <a:xfrm>
            <a:off x="5011736" y="1359002"/>
            <a:ext cx="3584573" cy="18923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갈매기형 수장 27">
            <a:extLst>
              <a:ext uri="{FF2B5EF4-FFF2-40B4-BE49-F238E27FC236}">
                <a16:creationId xmlns:a16="http://schemas.microsoft.com/office/drawing/2014/main" id="{CD7B9BAA-486F-EF88-525D-B5E8F97E8412}"/>
              </a:ext>
            </a:extLst>
          </p:cNvPr>
          <p:cNvSpPr/>
          <p:nvPr/>
        </p:nvSpPr>
        <p:spPr>
          <a:xfrm>
            <a:off x="8770939" y="2045501"/>
            <a:ext cx="265542" cy="62406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화살표: 갈매기형 수장 28">
            <a:extLst>
              <a:ext uri="{FF2B5EF4-FFF2-40B4-BE49-F238E27FC236}">
                <a16:creationId xmlns:a16="http://schemas.microsoft.com/office/drawing/2014/main" id="{1915BD7B-E91C-C7CC-E89D-9DC5E9BA2F7B}"/>
              </a:ext>
            </a:extLst>
          </p:cNvPr>
          <p:cNvSpPr/>
          <p:nvPr/>
        </p:nvSpPr>
        <p:spPr>
          <a:xfrm rot="10800000">
            <a:off x="684861" y="2161581"/>
            <a:ext cx="265542" cy="62406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C7A289-7BEF-E1F5-8F98-91A5AAFDAC20}"/>
              </a:ext>
            </a:extLst>
          </p:cNvPr>
          <p:cNvSpPr txBox="1"/>
          <p:nvPr/>
        </p:nvSpPr>
        <p:spPr>
          <a:xfrm>
            <a:off x="4910132" y="1495890"/>
            <a:ext cx="385655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형소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레전드가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신광은쌤이라기에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직접 들어봤는데 진짜 레전드 맞네요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이렇게 잘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가르칠수있나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싶을 정도로 이해가 잘되네요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형사소송법은 절차법이라서 이해하기가 쉽지 않은데 이런 형사소송법을 이해하게 만들어 주는게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신광은쌤이에요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그동안 형사소송법이 너무 어려웠는데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신광은쌤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강의들은 뒤로는 더 이상 어렵게 느껴지지 않아요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348685-FA40-1424-D0E1-66151D6201FB}"/>
              </a:ext>
            </a:extLst>
          </p:cNvPr>
          <p:cNvSpPr txBox="1"/>
          <p:nvPr/>
        </p:nvSpPr>
        <p:spPr>
          <a:xfrm>
            <a:off x="2445186" y="2928404"/>
            <a:ext cx="2424828" cy="251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헌법 문태환 교수님 수강후기 중</a:t>
            </a:r>
            <a:endParaRPr lang="en-US" altLang="ko-KR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4DD686EE-8274-C09A-B306-E39539FAAADD}"/>
              </a:ext>
            </a:extLst>
          </p:cNvPr>
          <p:cNvSpPr txBox="1"/>
          <p:nvPr/>
        </p:nvSpPr>
        <p:spPr>
          <a:xfrm>
            <a:off x="6201211" y="2928404"/>
            <a:ext cx="2424828" cy="251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형소법</a:t>
            </a: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신광은 교수님 수강후기 중</a:t>
            </a:r>
            <a:endParaRPr lang="en-US" altLang="ko-KR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26" name="직사각형 1025">
            <a:extLst>
              <a:ext uri="{FF2B5EF4-FFF2-40B4-BE49-F238E27FC236}">
                <a16:creationId xmlns:a16="http://schemas.microsoft.com/office/drawing/2014/main" id="{47FD9AD1-F78A-1312-EB7E-1C14DBB984DE}"/>
              </a:ext>
            </a:extLst>
          </p:cNvPr>
          <p:cNvSpPr/>
          <p:nvPr/>
        </p:nvSpPr>
        <p:spPr>
          <a:xfrm>
            <a:off x="241851" y="334695"/>
            <a:ext cx="8969259" cy="859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E6DAB682-9346-C8C7-533D-B512C29ED3D7}"/>
              </a:ext>
            </a:extLst>
          </p:cNvPr>
          <p:cNvSpPr txBox="1"/>
          <p:nvPr/>
        </p:nvSpPr>
        <p:spPr>
          <a:xfrm>
            <a:off x="1826973" y="358148"/>
            <a:ext cx="548419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레전드 교수님들의 </a:t>
            </a:r>
            <a:r>
              <a:rPr lang="ko-KR" altLang="en-US" b="1" spc="-150" dirty="0" err="1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고퀄리티</a:t>
            </a:r>
            <a:r>
              <a:rPr lang="ko-KR" altLang="en-US" b="1" spc="-15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콘텐츠에 감동한 합격생들의 </a:t>
            </a:r>
          </a:p>
          <a:p>
            <a:pPr algn="ctr"/>
            <a:r>
              <a:rPr lang="en-US" altLang="ko-KR" sz="2800" b="1" spc="-15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100% </a:t>
            </a:r>
            <a:r>
              <a:rPr lang="ko-KR" altLang="en-US" sz="2800" b="1" spc="-150" dirty="0" err="1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리얼</a:t>
            </a:r>
            <a:r>
              <a:rPr lang="ko-KR" altLang="en-US" sz="2800" b="1" spc="-15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수강후기</a:t>
            </a:r>
          </a:p>
        </p:txBody>
      </p:sp>
      <p:sp>
        <p:nvSpPr>
          <p:cNvPr id="1031" name="사각형: 둥근 모서리 1030">
            <a:extLst>
              <a:ext uri="{FF2B5EF4-FFF2-40B4-BE49-F238E27FC236}">
                <a16:creationId xmlns:a16="http://schemas.microsoft.com/office/drawing/2014/main" id="{A765AAB1-ACD2-2ECC-5C6E-C87793D97316}"/>
              </a:ext>
            </a:extLst>
          </p:cNvPr>
          <p:cNvSpPr/>
          <p:nvPr/>
        </p:nvSpPr>
        <p:spPr>
          <a:xfrm>
            <a:off x="2158562" y="4272527"/>
            <a:ext cx="3584573" cy="18923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49C6829A-D2E0-6DBB-22CC-A59202C116E1}"/>
              </a:ext>
            </a:extLst>
          </p:cNvPr>
          <p:cNvSpPr txBox="1"/>
          <p:nvPr/>
        </p:nvSpPr>
        <p:spPr>
          <a:xfrm>
            <a:off x="2184394" y="4624839"/>
            <a:ext cx="35329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자신있게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이야기하는 데 공무원 국어 끝판왕은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김정원쌤이에요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문법도 진짜 이해하기 쉽게 가르쳐주고 문학작품도 쉽게 분석할 수 있는 방법을 알려주고 비문학도 남들보다 훨씬 빠르게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문제풀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수 있는 팁을 알려줘요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공무원 국어는 무조건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김정원쌤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강력추천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033" name="사각형: 둥근 모서리 1032">
            <a:extLst>
              <a:ext uri="{FF2B5EF4-FFF2-40B4-BE49-F238E27FC236}">
                <a16:creationId xmlns:a16="http://schemas.microsoft.com/office/drawing/2014/main" id="{5F1EB4F6-E476-83A2-836D-225F793863ED}"/>
              </a:ext>
            </a:extLst>
          </p:cNvPr>
          <p:cNvSpPr/>
          <p:nvPr/>
        </p:nvSpPr>
        <p:spPr>
          <a:xfrm>
            <a:off x="5859024" y="4272527"/>
            <a:ext cx="3584573" cy="18923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43E81035-5A07-3BB9-CC91-912B0254049F}"/>
              </a:ext>
            </a:extLst>
          </p:cNvPr>
          <p:cNvSpPr txBox="1"/>
          <p:nvPr/>
        </p:nvSpPr>
        <p:spPr>
          <a:xfrm>
            <a:off x="5757420" y="4624839"/>
            <a:ext cx="38565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200" dirty="0">
                <a:solidFill>
                  <a:srgbClr val="000000"/>
                </a:solidFill>
                <a:effectLst/>
                <a:latin typeface="+mn-ea"/>
              </a:rPr>
              <a:t>우와 지금껏 왜 다른 학원을 다녔을까요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+mn-ea"/>
              </a:rPr>
              <a:t>?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+mn-ea"/>
              </a:rPr>
              <a:t> 왜 신광은 교수님 신광은 교수님 하는지 절실히 </a:t>
            </a:r>
            <a:r>
              <a:rPr lang="ko-KR" altLang="en-US" sz="1200" dirty="0" err="1">
                <a:solidFill>
                  <a:srgbClr val="000000"/>
                </a:solidFill>
                <a:effectLst/>
                <a:latin typeface="+mn-ea"/>
              </a:rPr>
              <a:t>깨달았습니다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+mn-ea"/>
              </a:rPr>
              <a:t>.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+mn-ea"/>
              </a:rPr>
              <a:t>무작정 외우던 모든 것들이</a:t>
            </a:r>
          </a:p>
          <a:p>
            <a:pPr algn="l"/>
            <a:r>
              <a:rPr lang="ko-KR" altLang="en-US" sz="1200" dirty="0">
                <a:solidFill>
                  <a:srgbClr val="000000"/>
                </a:solidFill>
                <a:effectLst/>
                <a:latin typeface="+mn-ea"/>
              </a:rPr>
              <a:t>이해가 됩니다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+mn-ea"/>
              </a:rPr>
              <a:t>좀 돌아왔지만 신광은 교수님 너무너무 감사드립니다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A1AAC229-73B5-FF06-8426-8B2E0D19E933}"/>
              </a:ext>
            </a:extLst>
          </p:cNvPr>
          <p:cNvSpPr txBox="1"/>
          <p:nvPr/>
        </p:nvSpPr>
        <p:spPr>
          <a:xfrm>
            <a:off x="3292474" y="5841929"/>
            <a:ext cx="242482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국어 김정원 교수님 수강후기 중</a:t>
            </a:r>
            <a:endParaRPr lang="en-US" altLang="ko-KR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C0CFCB9D-727E-CF9F-B505-F455E91FF4BC}"/>
              </a:ext>
            </a:extLst>
          </p:cNvPr>
          <p:cNvSpPr txBox="1"/>
          <p:nvPr/>
        </p:nvSpPr>
        <p:spPr>
          <a:xfrm>
            <a:off x="7048499" y="5841929"/>
            <a:ext cx="2424828" cy="251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형법 신광은 교수님 수강후기 중</a:t>
            </a:r>
            <a:endParaRPr lang="en-US" altLang="ko-KR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7" name="타원 1036">
            <a:extLst>
              <a:ext uri="{FF2B5EF4-FFF2-40B4-BE49-F238E27FC236}">
                <a16:creationId xmlns:a16="http://schemas.microsoft.com/office/drawing/2014/main" id="{D2126A96-8FD1-409C-ACCA-D4BC5D952D1A}"/>
              </a:ext>
            </a:extLst>
          </p:cNvPr>
          <p:cNvSpPr/>
          <p:nvPr/>
        </p:nvSpPr>
        <p:spPr>
          <a:xfrm>
            <a:off x="761780" y="1620428"/>
            <a:ext cx="288032" cy="288032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8" name="타원 1037">
            <a:extLst>
              <a:ext uri="{FF2B5EF4-FFF2-40B4-BE49-F238E27FC236}">
                <a16:creationId xmlns:a16="http://schemas.microsoft.com/office/drawing/2014/main" id="{30504919-20B4-ACA6-0E97-726724372C86}"/>
              </a:ext>
            </a:extLst>
          </p:cNvPr>
          <p:cNvSpPr/>
          <p:nvPr/>
        </p:nvSpPr>
        <p:spPr>
          <a:xfrm>
            <a:off x="1984816" y="4113382"/>
            <a:ext cx="288032" cy="288032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8724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B1375C-4289-63E6-7C96-441323E2801B}"/>
              </a:ext>
            </a:extLst>
          </p:cNvPr>
          <p:cNvSpPr/>
          <p:nvPr/>
        </p:nvSpPr>
        <p:spPr>
          <a:xfrm>
            <a:off x="234892" y="255373"/>
            <a:ext cx="8976219" cy="63719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6334" y="6500307"/>
            <a:ext cx="2743200" cy="365125"/>
          </a:xfrm>
        </p:spPr>
        <p:txBody>
          <a:bodyPr/>
          <a:lstStyle/>
          <a:p>
            <a:fld id="{25B2F904-7F78-4D1F-ADDF-5DB809D73A02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605FC-7818-A85D-BA86-76C8AAB65583}"/>
              </a:ext>
            </a:extLst>
          </p:cNvPr>
          <p:cNvSpPr txBox="1"/>
          <p:nvPr/>
        </p:nvSpPr>
        <p:spPr>
          <a:xfrm>
            <a:off x="1583967" y="1013253"/>
            <a:ext cx="399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꼼꼼</a:t>
            </a:r>
            <a:endParaRPr kumimoji="1" lang="en-US" altLang="ko-KR" sz="1000" b="1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1D0E11-B43A-B89C-30EB-10549576C7FA}"/>
              </a:ext>
            </a:extLst>
          </p:cNvPr>
          <p:cNvSpPr txBox="1"/>
          <p:nvPr/>
        </p:nvSpPr>
        <p:spPr>
          <a:xfrm>
            <a:off x="1395385" y="1579658"/>
            <a:ext cx="6463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수강 강좌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62C2469-2281-97E1-9BF1-E7505CD16C25}"/>
              </a:ext>
            </a:extLst>
          </p:cNvPr>
          <p:cNvSpPr/>
          <p:nvPr/>
        </p:nvSpPr>
        <p:spPr>
          <a:xfrm>
            <a:off x="1346493" y="878077"/>
            <a:ext cx="847849" cy="6116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05D0B9E-B6C3-6B74-B869-44B56BEBBB62}"/>
              </a:ext>
            </a:extLst>
          </p:cNvPr>
          <p:cNvSpPr/>
          <p:nvPr/>
        </p:nvSpPr>
        <p:spPr>
          <a:xfrm>
            <a:off x="1346493" y="1520226"/>
            <a:ext cx="847849" cy="3687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F028A12-1438-C7D0-9BA9-1725F98F15B9}"/>
              </a:ext>
            </a:extLst>
          </p:cNvPr>
          <p:cNvSpPr/>
          <p:nvPr/>
        </p:nvSpPr>
        <p:spPr>
          <a:xfrm>
            <a:off x="2459709" y="878078"/>
            <a:ext cx="1516114" cy="6153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DC4E47B-87CF-9636-C638-0C605CF33A82}"/>
              </a:ext>
            </a:extLst>
          </p:cNvPr>
          <p:cNvSpPr/>
          <p:nvPr/>
        </p:nvSpPr>
        <p:spPr>
          <a:xfrm>
            <a:off x="2459709" y="1520226"/>
            <a:ext cx="1516114" cy="3687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391FDDE-0944-73DF-F57C-E244B18356E2}"/>
              </a:ext>
            </a:extLst>
          </p:cNvPr>
          <p:cNvSpPr/>
          <p:nvPr/>
        </p:nvSpPr>
        <p:spPr>
          <a:xfrm>
            <a:off x="4188951" y="878078"/>
            <a:ext cx="1516114" cy="6153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6D761B0-7915-A49E-9748-3AA88AAE9FB9}"/>
              </a:ext>
            </a:extLst>
          </p:cNvPr>
          <p:cNvSpPr/>
          <p:nvPr/>
        </p:nvSpPr>
        <p:spPr>
          <a:xfrm>
            <a:off x="4188951" y="1520226"/>
            <a:ext cx="1516114" cy="3687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1933E7E-09E6-94AD-DE41-F4A6006EB5A1}"/>
              </a:ext>
            </a:extLst>
          </p:cNvPr>
          <p:cNvSpPr/>
          <p:nvPr/>
        </p:nvSpPr>
        <p:spPr>
          <a:xfrm>
            <a:off x="5933376" y="878078"/>
            <a:ext cx="1516114" cy="6153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6D64ED6-AE83-A0D7-96CF-8A1C9E877EFE}"/>
              </a:ext>
            </a:extLst>
          </p:cNvPr>
          <p:cNvSpPr/>
          <p:nvPr/>
        </p:nvSpPr>
        <p:spPr>
          <a:xfrm>
            <a:off x="5933376" y="1520226"/>
            <a:ext cx="1516114" cy="3687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2C3E9D-562C-068C-F4E1-C384ADDD2345}"/>
              </a:ext>
            </a:extLst>
          </p:cNvPr>
          <p:cNvSpPr txBox="1"/>
          <p:nvPr/>
        </p:nvSpPr>
        <p:spPr>
          <a:xfrm>
            <a:off x="2777149" y="947166"/>
            <a:ext cx="928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kumimoji="1" lang="ko-KR" altLang="en-US" sz="16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kumimoji="1" lang="en-US" altLang="ko-KR" sz="16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kumimoji="1" lang="ko-KR" altLang="en-US" sz="16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  <a:r>
              <a:rPr kumimoji="1" lang="en-US" altLang="ko-KR" sz="16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미래패스</a:t>
            </a:r>
            <a:endParaRPr kumimoji="1" lang="en-US" altLang="ko-KR" sz="1100" b="1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6E41F-99FA-D4C0-43A1-1D33DD04CDD2}"/>
              </a:ext>
            </a:extLst>
          </p:cNvPr>
          <p:cNvSpPr txBox="1"/>
          <p:nvPr/>
        </p:nvSpPr>
        <p:spPr>
          <a:xfrm>
            <a:off x="1395384" y="2013861"/>
            <a:ext cx="6463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수강 기간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8B72741-4E88-005C-39D2-06351F57025D}"/>
              </a:ext>
            </a:extLst>
          </p:cNvPr>
          <p:cNvSpPr/>
          <p:nvPr/>
        </p:nvSpPr>
        <p:spPr>
          <a:xfrm>
            <a:off x="1346493" y="1921377"/>
            <a:ext cx="847849" cy="4572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812A85D-461C-DFE7-4EF4-76E8185DAD3F}"/>
              </a:ext>
            </a:extLst>
          </p:cNvPr>
          <p:cNvSpPr/>
          <p:nvPr/>
        </p:nvSpPr>
        <p:spPr>
          <a:xfrm>
            <a:off x="2459709" y="1921377"/>
            <a:ext cx="1516114" cy="4572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8F36C76-C8BC-079B-DA67-29344389A247}"/>
              </a:ext>
            </a:extLst>
          </p:cNvPr>
          <p:cNvSpPr/>
          <p:nvPr/>
        </p:nvSpPr>
        <p:spPr>
          <a:xfrm>
            <a:off x="4188951" y="1921377"/>
            <a:ext cx="1516114" cy="4572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BDBCB9A-BA7C-FC1A-BB19-F50DBAE60AB6}"/>
              </a:ext>
            </a:extLst>
          </p:cNvPr>
          <p:cNvSpPr/>
          <p:nvPr/>
        </p:nvSpPr>
        <p:spPr>
          <a:xfrm>
            <a:off x="5933376" y="1921377"/>
            <a:ext cx="1516114" cy="4572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D3DC7D-74A4-1C01-9FCB-8BAB4926D67A}"/>
              </a:ext>
            </a:extLst>
          </p:cNvPr>
          <p:cNvSpPr txBox="1"/>
          <p:nvPr/>
        </p:nvSpPr>
        <p:spPr>
          <a:xfrm>
            <a:off x="1414621" y="2525446"/>
            <a:ext cx="6078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        급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38EE12-8B96-DD31-F4DB-EF995E7D7AA5}"/>
              </a:ext>
            </a:extLst>
          </p:cNvPr>
          <p:cNvSpPr/>
          <p:nvPr/>
        </p:nvSpPr>
        <p:spPr>
          <a:xfrm>
            <a:off x="1346493" y="2432962"/>
            <a:ext cx="847849" cy="4572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0EA3013-5257-7747-FC98-BA704D8812CC}"/>
              </a:ext>
            </a:extLst>
          </p:cNvPr>
          <p:cNvSpPr/>
          <p:nvPr/>
        </p:nvSpPr>
        <p:spPr>
          <a:xfrm>
            <a:off x="2459709" y="2432962"/>
            <a:ext cx="1516114" cy="4572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15E87823-F5A6-54A0-41ED-9D54E2D20971}"/>
              </a:ext>
            </a:extLst>
          </p:cNvPr>
          <p:cNvSpPr/>
          <p:nvPr/>
        </p:nvSpPr>
        <p:spPr>
          <a:xfrm>
            <a:off x="4188951" y="2432962"/>
            <a:ext cx="1516114" cy="4572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DEA9E38-A74F-D487-F8B6-7CBF2F57CE31}"/>
              </a:ext>
            </a:extLst>
          </p:cNvPr>
          <p:cNvSpPr/>
          <p:nvPr/>
        </p:nvSpPr>
        <p:spPr>
          <a:xfrm>
            <a:off x="5933376" y="2432962"/>
            <a:ext cx="1516114" cy="4572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094EA0-0960-1E8B-5AC2-B3262987F9C4}"/>
              </a:ext>
            </a:extLst>
          </p:cNvPr>
          <p:cNvSpPr txBox="1"/>
          <p:nvPr/>
        </p:nvSpPr>
        <p:spPr>
          <a:xfrm>
            <a:off x="2505149" y="2481159"/>
            <a:ext cx="1306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합격 시 </a:t>
            </a: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100% 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환급</a:t>
            </a:r>
            <a:endParaRPr kumimoji="1" lang="en-US" altLang="ko-KR" sz="1000" b="1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수강 기간내 합격 시</a:t>
            </a: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1" lang="ko-KR" altLang="en-US" sz="1000" b="1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3B392A1-6C62-FF07-7FF9-9E16D351B38C}"/>
              </a:ext>
            </a:extLst>
          </p:cNvPr>
          <p:cNvSpPr txBox="1"/>
          <p:nvPr/>
        </p:nvSpPr>
        <p:spPr>
          <a:xfrm>
            <a:off x="2963606" y="1980963"/>
            <a:ext cx="389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kumimoji="1" lang="ko-KR" altLang="en-US" sz="12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1546D8A-28FF-9220-C256-EE75B4807D4E}"/>
              </a:ext>
            </a:extLst>
          </p:cNvPr>
          <p:cNvSpPr txBox="1"/>
          <p:nvPr/>
        </p:nvSpPr>
        <p:spPr>
          <a:xfrm>
            <a:off x="2571679" y="2214004"/>
            <a:ext cx="11737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kumimoji="1" lang="ko-KR" altLang="en-US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불합격 인증 시 </a:t>
            </a:r>
            <a:r>
              <a:rPr kumimoji="1" lang="en-US" altLang="ko-KR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</a:t>
            </a:r>
            <a:r>
              <a:rPr kumimoji="1" lang="ko-KR" altLang="en-US" sz="800" b="1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년씩</a:t>
            </a:r>
            <a:r>
              <a:rPr kumimoji="1" lang="ko-KR" altLang="en-US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연장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80F473F-5E47-51A4-26AF-204DA9C2056B}"/>
              </a:ext>
            </a:extLst>
          </p:cNvPr>
          <p:cNvSpPr txBox="1"/>
          <p:nvPr/>
        </p:nvSpPr>
        <p:spPr>
          <a:xfrm>
            <a:off x="2739915" y="1531207"/>
            <a:ext cx="955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급 일행</a:t>
            </a: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교정직</a:t>
            </a:r>
            <a:endParaRPr kumimoji="1" lang="en-US" altLang="ko-KR" sz="1000" b="1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 강좌 무제한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8E96C1F-6713-2D42-8CBF-6FA26A47281E}"/>
              </a:ext>
            </a:extLst>
          </p:cNvPr>
          <p:cNvSpPr txBox="1"/>
          <p:nvPr/>
        </p:nvSpPr>
        <p:spPr>
          <a:xfrm>
            <a:off x="1392744" y="3391200"/>
            <a:ext cx="7553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지원금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1DB7AE81-22EF-ACD6-D195-C91ABACD3D88}"/>
              </a:ext>
            </a:extLst>
          </p:cNvPr>
          <p:cNvSpPr/>
          <p:nvPr/>
        </p:nvSpPr>
        <p:spPr>
          <a:xfrm>
            <a:off x="1346493" y="3342012"/>
            <a:ext cx="847849" cy="3387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B6B05111-62DA-3ED6-8156-2F0EA0440619}"/>
              </a:ext>
            </a:extLst>
          </p:cNvPr>
          <p:cNvSpPr/>
          <p:nvPr/>
        </p:nvSpPr>
        <p:spPr>
          <a:xfrm>
            <a:off x="2459709" y="3342012"/>
            <a:ext cx="1516114" cy="3387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9B19579-75E3-1E42-228D-EDBF71E8C2A2}"/>
              </a:ext>
            </a:extLst>
          </p:cNvPr>
          <p:cNvSpPr/>
          <p:nvPr/>
        </p:nvSpPr>
        <p:spPr>
          <a:xfrm>
            <a:off x="4188951" y="3342012"/>
            <a:ext cx="1516114" cy="3387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915FA3CB-E02E-96A4-2393-D47C44BD67C7}"/>
              </a:ext>
            </a:extLst>
          </p:cNvPr>
          <p:cNvSpPr/>
          <p:nvPr/>
        </p:nvSpPr>
        <p:spPr>
          <a:xfrm>
            <a:off x="5933376" y="3342012"/>
            <a:ext cx="1516114" cy="3387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59860B1-C9D3-625D-A5A3-EF710316BE7A}"/>
              </a:ext>
            </a:extLst>
          </p:cNvPr>
          <p:cNvSpPr txBox="1"/>
          <p:nvPr/>
        </p:nvSpPr>
        <p:spPr>
          <a:xfrm>
            <a:off x="2582097" y="3414025"/>
            <a:ext cx="11528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</a:t>
            </a: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환승 </a:t>
            </a: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</a:t>
            </a: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 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지급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8FA5CCC-480F-9EFF-3438-2BA88A9FCCCE}"/>
              </a:ext>
            </a:extLst>
          </p:cNvPr>
          <p:cNvSpPr txBox="1"/>
          <p:nvPr/>
        </p:nvSpPr>
        <p:spPr>
          <a:xfrm>
            <a:off x="6230502" y="3414025"/>
            <a:ext cx="8947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환승 </a:t>
            </a:r>
            <a:r>
              <a:rPr kumimoji="1" lang="en-US" altLang="ko-KR" sz="10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kumimoji="1" lang="ko-KR" altLang="en-US" sz="10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</a:t>
            </a:r>
            <a:r>
              <a:rPr kumimoji="1" lang="en-US" altLang="ko-KR" sz="10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 </a:t>
            </a:r>
            <a:r>
              <a:rPr kumimoji="1" lang="ko-KR" altLang="en-US" sz="10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지급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9F8C55EC-678E-797A-41DA-EA7BD7241F6A}"/>
              </a:ext>
            </a:extLst>
          </p:cNvPr>
          <p:cNvSpPr/>
          <p:nvPr/>
        </p:nvSpPr>
        <p:spPr>
          <a:xfrm>
            <a:off x="2459709" y="2940847"/>
            <a:ext cx="1514447" cy="35171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A657C21-CCA4-1F16-D6CB-B73A1996E331}"/>
              </a:ext>
            </a:extLst>
          </p:cNvPr>
          <p:cNvSpPr txBox="1"/>
          <p:nvPr/>
        </p:nvSpPr>
        <p:spPr>
          <a:xfrm>
            <a:off x="1298728" y="413760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포인트 적용 시</a:t>
            </a:r>
            <a:endParaRPr kumimoji="1" lang="en-US" altLang="ko-KR" sz="1000" b="1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혜택가</a:t>
            </a:r>
            <a:endParaRPr kumimoji="1" lang="ko-KR" altLang="en-US" sz="1000" b="1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49F6A0A1-B709-44D1-6FED-B8ED06755C25}"/>
              </a:ext>
            </a:extLst>
          </p:cNvPr>
          <p:cNvSpPr/>
          <p:nvPr/>
        </p:nvSpPr>
        <p:spPr>
          <a:xfrm>
            <a:off x="1346494" y="4098244"/>
            <a:ext cx="847848" cy="4572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8453113A-7854-E5B7-2923-6146E8035195}"/>
              </a:ext>
            </a:extLst>
          </p:cNvPr>
          <p:cNvSpPr/>
          <p:nvPr/>
        </p:nvSpPr>
        <p:spPr>
          <a:xfrm>
            <a:off x="4188951" y="4098244"/>
            <a:ext cx="1516114" cy="15603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24C2BCB-AB3D-BED6-36CD-19E6A2893693}"/>
              </a:ext>
            </a:extLst>
          </p:cNvPr>
          <p:cNvSpPr txBox="1"/>
          <p:nvPr/>
        </p:nvSpPr>
        <p:spPr>
          <a:xfrm>
            <a:off x="1420020" y="2997346"/>
            <a:ext cx="6463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환승 할인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18A67CF-EC52-28F5-12AF-DC681781EA9F}"/>
              </a:ext>
            </a:extLst>
          </p:cNvPr>
          <p:cNvSpPr txBox="1"/>
          <p:nvPr/>
        </p:nvSpPr>
        <p:spPr>
          <a:xfrm>
            <a:off x="4396902" y="1980963"/>
            <a:ext cx="11031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730</a:t>
            </a:r>
            <a:r>
              <a:rPr kumimoji="1" lang="ko-KR" altLang="en-US" sz="12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r>
              <a:rPr kumimoji="1" lang="en-US" altLang="ko-KR" sz="12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</a:t>
            </a:r>
            <a:r>
              <a:rPr kumimoji="1" lang="ko-KR" altLang="en-US" sz="12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kumimoji="1" lang="en-US" altLang="ko-KR" sz="12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+1</a:t>
            </a:r>
            <a:r>
              <a:rPr kumimoji="1" lang="ko-KR" altLang="en-US" sz="12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kumimoji="1" lang="en-US" altLang="ko-KR" sz="12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1" lang="ko-KR" altLang="en-US" sz="1200" b="1" spc="-15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D14F843-64B3-ECE2-D749-3D0549F8BB18}"/>
              </a:ext>
            </a:extLst>
          </p:cNvPr>
          <p:cNvSpPr txBox="1"/>
          <p:nvPr/>
        </p:nvSpPr>
        <p:spPr>
          <a:xfrm>
            <a:off x="4654374" y="4213553"/>
            <a:ext cx="6319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290,000</a:t>
            </a:r>
            <a:r>
              <a:rPr kumimoji="1" lang="ko-KR" altLang="en-US" sz="10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A12FBA97-7F0B-DF90-7797-3B93DF616A3D}"/>
              </a:ext>
            </a:extLst>
          </p:cNvPr>
          <p:cNvCxnSpPr>
            <a:cxnSpLocks/>
          </p:cNvCxnSpPr>
          <p:nvPr/>
        </p:nvCxnSpPr>
        <p:spPr>
          <a:xfrm>
            <a:off x="4684110" y="4332078"/>
            <a:ext cx="6472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6A47A80-B177-D16D-1785-119569578117}"/>
              </a:ext>
            </a:extLst>
          </p:cNvPr>
          <p:cNvCxnSpPr/>
          <p:nvPr/>
        </p:nvCxnSpPr>
        <p:spPr>
          <a:xfrm flipH="1">
            <a:off x="4948496" y="4332078"/>
            <a:ext cx="382837" cy="128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F00CEC78-69AB-507E-47E9-1FF4CE4535B3}"/>
              </a:ext>
            </a:extLst>
          </p:cNvPr>
          <p:cNvSpPr txBox="1"/>
          <p:nvPr/>
        </p:nvSpPr>
        <p:spPr>
          <a:xfrm>
            <a:off x="4301242" y="3414025"/>
            <a:ext cx="11528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</a:t>
            </a:r>
            <a:r>
              <a:rPr kumimoji="1" lang="en-US" altLang="ko-KR" sz="10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1" lang="ko-KR" altLang="en-US" sz="10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환승 </a:t>
            </a:r>
            <a:r>
              <a:rPr kumimoji="1" lang="en-US" altLang="ko-KR" sz="10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kumimoji="1" lang="ko-KR" altLang="en-US" sz="10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</a:t>
            </a:r>
            <a:r>
              <a:rPr kumimoji="1" lang="en-US" altLang="ko-KR" sz="10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 </a:t>
            </a:r>
            <a:r>
              <a:rPr kumimoji="1" lang="ko-KR" altLang="en-US" sz="10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지급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EC7B3FDA-8740-09AE-C709-B27A12549C5A}"/>
              </a:ext>
            </a:extLst>
          </p:cNvPr>
          <p:cNvSpPr/>
          <p:nvPr/>
        </p:nvSpPr>
        <p:spPr>
          <a:xfrm>
            <a:off x="1346493" y="2940826"/>
            <a:ext cx="847849" cy="35171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DE5B538-B363-D694-F2D7-7BF4C931F0B9}"/>
              </a:ext>
            </a:extLst>
          </p:cNvPr>
          <p:cNvSpPr txBox="1"/>
          <p:nvPr/>
        </p:nvSpPr>
        <p:spPr>
          <a:xfrm>
            <a:off x="4761794" y="4431776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240,000</a:t>
            </a:r>
            <a:r>
              <a:rPr kumimoji="1" lang="ko-KR" altLang="en-US" sz="14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72" name="모서리가 둥근 직사각형 93">
            <a:extLst>
              <a:ext uri="{FF2B5EF4-FFF2-40B4-BE49-F238E27FC236}">
                <a16:creationId xmlns:a16="http://schemas.microsoft.com/office/drawing/2014/main" id="{B6990A90-FF39-14D1-9D47-1E2B6B336EB9}"/>
              </a:ext>
            </a:extLst>
          </p:cNvPr>
          <p:cNvSpPr/>
          <p:nvPr/>
        </p:nvSpPr>
        <p:spPr>
          <a:xfrm>
            <a:off x="4276262" y="4523143"/>
            <a:ext cx="537550" cy="16627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ko-KR" altLang="en-US" sz="8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</a:t>
            </a: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0887F94D-462C-BCB6-9768-E00D8A4AFAE0}"/>
              </a:ext>
            </a:extLst>
          </p:cNvPr>
          <p:cNvSpPr/>
          <p:nvPr/>
        </p:nvSpPr>
        <p:spPr>
          <a:xfrm>
            <a:off x="2458042" y="4098244"/>
            <a:ext cx="1516114" cy="15603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CEDAE5E-2FEE-A8EC-6544-77D8A1472236}"/>
              </a:ext>
            </a:extLst>
          </p:cNvPr>
          <p:cNvSpPr txBox="1"/>
          <p:nvPr/>
        </p:nvSpPr>
        <p:spPr>
          <a:xfrm>
            <a:off x="3166117" y="4213553"/>
            <a:ext cx="6319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340,000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2800FD4E-0E23-9F38-1CE0-6D6AB229BC2F}"/>
              </a:ext>
            </a:extLst>
          </p:cNvPr>
          <p:cNvCxnSpPr>
            <a:cxnSpLocks/>
          </p:cNvCxnSpPr>
          <p:nvPr/>
        </p:nvCxnSpPr>
        <p:spPr>
          <a:xfrm>
            <a:off x="3195853" y="4332078"/>
            <a:ext cx="6472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5173F356-E4E6-789D-289E-A51D382B8EB3}"/>
              </a:ext>
            </a:extLst>
          </p:cNvPr>
          <p:cNvCxnSpPr/>
          <p:nvPr/>
        </p:nvCxnSpPr>
        <p:spPr>
          <a:xfrm flipH="1">
            <a:off x="3460239" y="4332078"/>
            <a:ext cx="382837" cy="128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848F609E-288B-2C6B-4BD9-417B9D488B04}"/>
              </a:ext>
            </a:extLst>
          </p:cNvPr>
          <p:cNvSpPr txBox="1"/>
          <p:nvPr/>
        </p:nvSpPr>
        <p:spPr>
          <a:xfrm>
            <a:off x="3030885" y="4431776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290,000</a:t>
            </a:r>
            <a:r>
              <a:rPr kumimoji="1" lang="ko-KR" altLang="en-US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83" name="모서리가 둥근 직사각형 93">
            <a:extLst>
              <a:ext uri="{FF2B5EF4-FFF2-40B4-BE49-F238E27FC236}">
                <a16:creationId xmlns:a16="http://schemas.microsoft.com/office/drawing/2014/main" id="{40C21E4F-EF45-2D2B-A327-7948B98C070F}"/>
              </a:ext>
            </a:extLst>
          </p:cNvPr>
          <p:cNvSpPr/>
          <p:nvPr/>
        </p:nvSpPr>
        <p:spPr>
          <a:xfrm>
            <a:off x="2545353" y="4523143"/>
            <a:ext cx="537550" cy="16627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FB8B897-9B46-9BDB-EE18-7EB91AF9F3B7}"/>
              </a:ext>
            </a:extLst>
          </p:cNvPr>
          <p:cNvSpPr txBox="1"/>
          <p:nvPr/>
        </p:nvSpPr>
        <p:spPr>
          <a:xfrm>
            <a:off x="4761794" y="4720698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210,000</a:t>
            </a:r>
            <a:r>
              <a:rPr kumimoji="1" lang="ko-KR" altLang="en-US" sz="14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86" name="모서리가 둥근 직사각형 93">
            <a:extLst>
              <a:ext uri="{FF2B5EF4-FFF2-40B4-BE49-F238E27FC236}">
                <a16:creationId xmlns:a16="http://schemas.microsoft.com/office/drawing/2014/main" id="{40683B03-47C4-C6A3-A630-7E3B4AAD57C6}"/>
              </a:ext>
            </a:extLst>
          </p:cNvPr>
          <p:cNvSpPr/>
          <p:nvPr/>
        </p:nvSpPr>
        <p:spPr>
          <a:xfrm>
            <a:off x="4276262" y="4816499"/>
            <a:ext cx="537550" cy="16627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ko-KR" altLang="en-US" sz="8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환승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B5806A4-0670-DDB5-7B31-9AB7747CB03A}"/>
              </a:ext>
            </a:extLst>
          </p:cNvPr>
          <p:cNvSpPr txBox="1"/>
          <p:nvPr/>
        </p:nvSpPr>
        <p:spPr>
          <a:xfrm>
            <a:off x="3030885" y="4720698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250,000</a:t>
            </a:r>
            <a:r>
              <a:rPr kumimoji="1" lang="ko-KR" altLang="en-US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88" name="모서리가 둥근 직사각형 93">
            <a:extLst>
              <a:ext uri="{FF2B5EF4-FFF2-40B4-BE49-F238E27FC236}">
                <a16:creationId xmlns:a16="http://schemas.microsoft.com/office/drawing/2014/main" id="{BAFEEFAD-6F3D-F34B-E006-6C5979BB9757}"/>
              </a:ext>
            </a:extLst>
          </p:cNvPr>
          <p:cNvSpPr/>
          <p:nvPr/>
        </p:nvSpPr>
        <p:spPr>
          <a:xfrm>
            <a:off x="2545353" y="4816499"/>
            <a:ext cx="537550" cy="16627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환승</a:t>
            </a: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34630C60-0E48-732F-4B00-019864D08196}"/>
              </a:ext>
            </a:extLst>
          </p:cNvPr>
          <p:cNvSpPr/>
          <p:nvPr/>
        </p:nvSpPr>
        <p:spPr>
          <a:xfrm>
            <a:off x="4183799" y="2940847"/>
            <a:ext cx="1514447" cy="35171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0F027B13-660F-5E7A-D289-39D173B1B81B}"/>
              </a:ext>
            </a:extLst>
          </p:cNvPr>
          <p:cNvSpPr/>
          <p:nvPr/>
        </p:nvSpPr>
        <p:spPr>
          <a:xfrm>
            <a:off x="5942757" y="2940847"/>
            <a:ext cx="1514447" cy="35171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0CB9571-5F4C-D3EB-6A02-B196BB6DAE0A}"/>
              </a:ext>
            </a:extLst>
          </p:cNvPr>
          <p:cNvSpPr txBox="1"/>
          <p:nvPr/>
        </p:nvSpPr>
        <p:spPr>
          <a:xfrm>
            <a:off x="2492308" y="2995063"/>
            <a:ext cx="14375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만원 추가 할인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689EBA7-6DF7-BECE-4241-D4830A5761B0}"/>
              </a:ext>
            </a:extLst>
          </p:cNvPr>
          <p:cNvSpPr txBox="1"/>
          <p:nvPr/>
        </p:nvSpPr>
        <p:spPr>
          <a:xfrm>
            <a:off x="4188850" y="2996094"/>
            <a:ext cx="1501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kumimoji="1" lang="ko-KR" altLang="en-US" sz="10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만원 추가 할인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D9578A3C-FFEE-0384-256B-114BCEF98141}"/>
              </a:ext>
            </a:extLst>
          </p:cNvPr>
          <p:cNvSpPr txBox="1"/>
          <p:nvPr/>
        </p:nvSpPr>
        <p:spPr>
          <a:xfrm>
            <a:off x="2545353" y="5084891"/>
            <a:ext cx="696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spc="-15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최종</a:t>
            </a:r>
            <a:endParaRPr kumimoji="1" lang="en-US" altLang="ko-KR" sz="1400" b="1" spc="-15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spc="-15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합격 시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F239D5C-B1B8-EF3E-D3F9-425713705369}"/>
              </a:ext>
            </a:extLst>
          </p:cNvPr>
          <p:cNvSpPr txBox="1"/>
          <p:nvPr/>
        </p:nvSpPr>
        <p:spPr>
          <a:xfrm>
            <a:off x="3207910" y="5073789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i="1" spc="-15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</a:t>
            </a:r>
            <a:endParaRPr kumimoji="1" lang="ko-KR" altLang="en-US" sz="3200" b="1" i="1" spc="-15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1CF7A6BA-0783-0F3F-241B-13B9E8B7615E}"/>
              </a:ext>
            </a:extLst>
          </p:cNvPr>
          <p:cNvSpPr txBox="1"/>
          <p:nvPr/>
        </p:nvSpPr>
        <p:spPr>
          <a:xfrm>
            <a:off x="3496054" y="5310391"/>
            <a:ext cx="341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spc="-15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원</a:t>
            </a:r>
            <a:endParaRPr kumimoji="1" lang="ko-KR" altLang="en-US" sz="1400" b="1" spc="-15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7BE44D7-8FFA-8A66-A122-A626F71BA0D8}"/>
              </a:ext>
            </a:extLst>
          </p:cNvPr>
          <p:cNvSpPr txBox="1"/>
          <p:nvPr/>
        </p:nvSpPr>
        <p:spPr>
          <a:xfrm>
            <a:off x="4509323" y="947166"/>
            <a:ext cx="928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1" lang="ko-KR" altLang="en-US" sz="16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kumimoji="1" lang="en-US" altLang="ko-KR" sz="16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kumimoji="1" lang="ko-KR" altLang="en-US" sz="16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  <a:r>
              <a:rPr kumimoji="1" lang="en-US" altLang="ko-KR" sz="16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미래패스</a:t>
            </a:r>
            <a:endParaRPr kumimoji="1" lang="en-US" altLang="ko-KR" sz="1100" b="1" spc="-15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2CF90509-CB6F-F36B-E8F2-308E68953214}"/>
              </a:ext>
            </a:extLst>
          </p:cNvPr>
          <p:cNvSpPr txBox="1"/>
          <p:nvPr/>
        </p:nvSpPr>
        <p:spPr>
          <a:xfrm>
            <a:off x="6235752" y="947166"/>
            <a:ext cx="928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1" lang="ko-KR" altLang="en-US" sz="16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kumimoji="1" lang="en-US" altLang="ko-KR" sz="16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0</a:t>
            </a:r>
            <a:r>
              <a:rPr kumimoji="1" lang="ko-KR" altLang="en-US" sz="16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  <a:r>
              <a:rPr kumimoji="1" lang="en-US" altLang="ko-KR" sz="16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미래패스</a:t>
            </a:r>
            <a:endParaRPr kumimoji="1" lang="en-US" altLang="ko-KR" sz="1100" b="1" spc="-15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E399613B-C6F8-F66E-F3C4-94E083D4AA4C}"/>
              </a:ext>
            </a:extLst>
          </p:cNvPr>
          <p:cNvSpPr txBox="1"/>
          <p:nvPr/>
        </p:nvSpPr>
        <p:spPr>
          <a:xfrm>
            <a:off x="4508396" y="1531658"/>
            <a:ext cx="955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kumimoji="1" lang="ko-KR" altLang="en-US" sz="10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급 일행</a:t>
            </a:r>
            <a:r>
              <a:rPr kumimoji="1" lang="en-US" altLang="ko-KR" sz="10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1" lang="ko-KR" altLang="en-US" sz="10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교정직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 강좌 무제한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21B6C63-F3E8-4017-9BC4-D7FD9F101582}"/>
              </a:ext>
            </a:extLst>
          </p:cNvPr>
          <p:cNvSpPr txBox="1"/>
          <p:nvPr/>
        </p:nvSpPr>
        <p:spPr>
          <a:xfrm>
            <a:off x="4345035" y="2214004"/>
            <a:ext cx="12747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kumimoji="1" lang="ko-KR" altLang="en-US" sz="8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불합격 인증 시 </a:t>
            </a:r>
            <a:r>
              <a:rPr kumimoji="1" lang="en-US" altLang="ko-KR" sz="8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</a:t>
            </a:r>
            <a:r>
              <a:rPr kumimoji="1" lang="ko-KR" altLang="en-US" sz="8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추가 연장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73027E34-3D77-7931-8D88-10D543C861A2}"/>
              </a:ext>
            </a:extLst>
          </p:cNvPr>
          <p:cNvSpPr txBox="1"/>
          <p:nvPr/>
        </p:nvSpPr>
        <p:spPr>
          <a:xfrm>
            <a:off x="4280388" y="2481159"/>
            <a:ext cx="1306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합격 시 </a:t>
            </a:r>
            <a:r>
              <a:rPr kumimoji="1" lang="en-US" altLang="ko-KR" sz="10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100% </a:t>
            </a:r>
            <a:r>
              <a:rPr kumimoji="1" lang="ko-KR" altLang="en-US" sz="10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환급</a:t>
            </a:r>
            <a:endParaRPr kumimoji="1" lang="en-US" altLang="ko-KR" sz="1000" b="1" spc="-15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</a:t>
            </a:r>
            <a:r>
              <a:rPr kumimoji="1" lang="ko-KR" altLang="en-US" sz="10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년내 합격 시</a:t>
            </a:r>
            <a:r>
              <a:rPr kumimoji="1" lang="en-US" altLang="ko-KR" sz="10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1" lang="ko-KR" altLang="en-US" sz="1000" b="1" spc="-15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D95432D-9C89-0384-9BBD-9943C0031BF3}"/>
              </a:ext>
            </a:extLst>
          </p:cNvPr>
          <p:cNvSpPr txBox="1"/>
          <p:nvPr/>
        </p:nvSpPr>
        <p:spPr>
          <a:xfrm>
            <a:off x="6499799" y="1980963"/>
            <a:ext cx="389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1" lang="ko-KR" altLang="en-US" sz="12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E66243F-8690-2AAE-AC0F-CCBD82BA32FE}"/>
              </a:ext>
            </a:extLst>
          </p:cNvPr>
          <p:cNvSpPr txBox="1"/>
          <p:nvPr/>
        </p:nvSpPr>
        <p:spPr>
          <a:xfrm>
            <a:off x="6046596" y="2481159"/>
            <a:ext cx="1306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합격 시 </a:t>
            </a:r>
            <a:r>
              <a:rPr kumimoji="1" lang="en-US" altLang="ko-KR" sz="10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100% </a:t>
            </a:r>
            <a:r>
              <a:rPr kumimoji="1" lang="ko-KR" altLang="en-US" sz="10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환급</a:t>
            </a:r>
            <a:endParaRPr kumimoji="1" lang="en-US" altLang="ko-KR" sz="1000" b="1" spc="-15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1" lang="ko-KR" altLang="en-US" sz="10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수강 기간내 합격 시</a:t>
            </a:r>
            <a:r>
              <a:rPr kumimoji="1" lang="en-US" altLang="ko-KR" sz="10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1" lang="ko-KR" altLang="en-US" sz="1000" b="1" spc="-15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3" name="사각형: 둥근 모서리 152">
            <a:extLst>
              <a:ext uri="{FF2B5EF4-FFF2-40B4-BE49-F238E27FC236}">
                <a16:creationId xmlns:a16="http://schemas.microsoft.com/office/drawing/2014/main" id="{9C4C2BC9-F8CE-2949-779D-541512662D76}"/>
              </a:ext>
            </a:extLst>
          </p:cNvPr>
          <p:cNvSpPr/>
          <p:nvPr/>
        </p:nvSpPr>
        <p:spPr>
          <a:xfrm>
            <a:off x="5937704" y="4098244"/>
            <a:ext cx="1516114" cy="15603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8B1BF1AD-3E91-8C1A-A849-E9178AD59736}"/>
              </a:ext>
            </a:extLst>
          </p:cNvPr>
          <p:cNvSpPr txBox="1"/>
          <p:nvPr/>
        </p:nvSpPr>
        <p:spPr>
          <a:xfrm>
            <a:off x="6403127" y="4213553"/>
            <a:ext cx="6319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190,000</a:t>
            </a:r>
            <a:r>
              <a:rPr kumimoji="1" lang="ko-KR" altLang="en-US" sz="10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62D9FCBB-C2FF-B0DB-A270-977D8504D783}"/>
              </a:ext>
            </a:extLst>
          </p:cNvPr>
          <p:cNvCxnSpPr>
            <a:cxnSpLocks/>
          </p:cNvCxnSpPr>
          <p:nvPr/>
        </p:nvCxnSpPr>
        <p:spPr>
          <a:xfrm>
            <a:off x="6432863" y="4332078"/>
            <a:ext cx="6472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9101DE8A-C23E-9420-3F5D-E2BAD03784B2}"/>
              </a:ext>
            </a:extLst>
          </p:cNvPr>
          <p:cNvCxnSpPr/>
          <p:nvPr/>
        </p:nvCxnSpPr>
        <p:spPr>
          <a:xfrm flipH="1">
            <a:off x="6697249" y="4332078"/>
            <a:ext cx="382837" cy="128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D3F3D658-690C-0D4C-03CB-CE7438FA75A3}"/>
              </a:ext>
            </a:extLst>
          </p:cNvPr>
          <p:cNvSpPr txBox="1"/>
          <p:nvPr/>
        </p:nvSpPr>
        <p:spPr>
          <a:xfrm>
            <a:off x="6510547" y="4431776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190,000</a:t>
            </a:r>
            <a:r>
              <a:rPr kumimoji="1" lang="ko-KR" altLang="en-US" sz="14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159" name="모서리가 둥근 직사각형 93">
            <a:extLst>
              <a:ext uri="{FF2B5EF4-FFF2-40B4-BE49-F238E27FC236}">
                <a16:creationId xmlns:a16="http://schemas.microsoft.com/office/drawing/2014/main" id="{6C8731C2-4C1F-FAD6-03F1-85AF9267C29E}"/>
              </a:ext>
            </a:extLst>
          </p:cNvPr>
          <p:cNvSpPr/>
          <p:nvPr/>
        </p:nvSpPr>
        <p:spPr>
          <a:xfrm>
            <a:off x="6025015" y="4523143"/>
            <a:ext cx="537550" cy="16627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ko-KR" altLang="en-US" sz="8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7F91946-A7CE-F2AE-11C7-E02A69FF10EF}"/>
              </a:ext>
            </a:extLst>
          </p:cNvPr>
          <p:cNvSpPr txBox="1"/>
          <p:nvPr/>
        </p:nvSpPr>
        <p:spPr>
          <a:xfrm>
            <a:off x="6510547" y="4720698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140,000</a:t>
            </a:r>
            <a:r>
              <a:rPr kumimoji="1" lang="ko-KR" altLang="en-US" sz="14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161" name="모서리가 둥근 직사각형 93">
            <a:extLst>
              <a:ext uri="{FF2B5EF4-FFF2-40B4-BE49-F238E27FC236}">
                <a16:creationId xmlns:a16="http://schemas.microsoft.com/office/drawing/2014/main" id="{F3497688-44A2-3645-4BB7-5E2CA30FE7EA}"/>
              </a:ext>
            </a:extLst>
          </p:cNvPr>
          <p:cNvSpPr/>
          <p:nvPr/>
        </p:nvSpPr>
        <p:spPr>
          <a:xfrm>
            <a:off x="6025015" y="4816499"/>
            <a:ext cx="537550" cy="16627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ko-KR" altLang="en-US" sz="8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환승</a:t>
            </a:r>
          </a:p>
        </p:txBody>
      </p:sp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7278C5AC-215D-50C4-14C4-A60C7BC7C0A3}"/>
              </a:ext>
            </a:extLst>
          </p:cNvPr>
          <p:cNvCxnSpPr/>
          <p:nvPr/>
        </p:nvCxnSpPr>
        <p:spPr>
          <a:xfrm>
            <a:off x="6193829" y="3036839"/>
            <a:ext cx="1050500" cy="246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E9151405-3A7C-0B5D-5E8B-F381748BD018}"/>
              </a:ext>
            </a:extLst>
          </p:cNvPr>
          <p:cNvSpPr txBox="1"/>
          <p:nvPr/>
        </p:nvSpPr>
        <p:spPr>
          <a:xfrm>
            <a:off x="4287928" y="5084891"/>
            <a:ext cx="696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spc="-150" dirty="0">
                <a:solidFill>
                  <a:schemeClr val="bg1">
                    <a:lumMod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최종</a:t>
            </a:r>
            <a:endParaRPr kumimoji="1" lang="en-US" altLang="ko-KR" sz="1400" b="1" spc="-150" dirty="0">
              <a:solidFill>
                <a:schemeClr val="bg1">
                  <a:lumMod val="8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spc="-150" dirty="0">
                <a:solidFill>
                  <a:schemeClr val="bg1">
                    <a:lumMod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합격 시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F867D7C-470E-FACA-550F-157BFFE4C4AF}"/>
              </a:ext>
            </a:extLst>
          </p:cNvPr>
          <p:cNvSpPr txBox="1"/>
          <p:nvPr/>
        </p:nvSpPr>
        <p:spPr>
          <a:xfrm>
            <a:off x="4950485" y="5073789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i="1" spc="-150" dirty="0">
                <a:solidFill>
                  <a:schemeClr val="bg1">
                    <a:lumMod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</a:t>
            </a:r>
            <a:endParaRPr kumimoji="1" lang="ko-KR" altLang="en-US" sz="3200" b="1" i="1" spc="-150" dirty="0">
              <a:solidFill>
                <a:schemeClr val="bg1">
                  <a:lumMod val="8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EDBCB670-9367-15B2-26F4-1A84DFE5D613}"/>
              </a:ext>
            </a:extLst>
          </p:cNvPr>
          <p:cNvSpPr txBox="1"/>
          <p:nvPr/>
        </p:nvSpPr>
        <p:spPr>
          <a:xfrm>
            <a:off x="5238629" y="5310391"/>
            <a:ext cx="341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spc="-150">
                <a:solidFill>
                  <a:schemeClr val="bg1">
                    <a:lumMod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원</a:t>
            </a:r>
            <a:endParaRPr kumimoji="1" lang="ko-KR" altLang="en-US" sz="1400" b="1" spc="-150" dirty="0">
              <a:solidFill>
                <a:schemeClr val="bg1">
                  <a:lumMod val="8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E9A02F7B-E996-960F-48FF-FAA772475D76}"/>
              </a:ext>
            </a:extLst>
          </p:cNvPr>
          <p:cNvSpPr txBox="1"/>
          <p:nvPr/>
        </p:nvSpPr>
        <p:spPr>
          <a:xfrm>
            <a:off x="5984372" y="5084891"/>
            <a:ext cx="696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spc="-150" dirty="0">
                <a:solidFill>
                  <a:schemeClr val="bg1">
                    <a:lumMod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최종</a:t>
            </a:r>
            <a:endParaRPr kumimoji="1" lang="en-US" altLang="ko-KR" sz="1400" b="1" spc="-150" dirty="0">
              <a:solidFill>
                <a:schemeClr val="bg1">
                  <a:lumMod val="8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spc="-150" dirty="0">
                <a:solidFill>
                  <a:schemeClr val="bg1">
                    <a:lumMod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합격 시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787367C-7C3E-D101-099F-0F1CF8CD45E0}"/>
              </a:ext>
            </a:extLst>
          </p:cNvPr>
          <p:cNvSpPr txBox="1"/>
          <p:nvPr/>
        </p:nvSpPr>
        <p:spPr>
          <a:xfrm>
            <a:off x="6646929" y="5073789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i="1" spc="-150" dirty="0">
                <a:solidFill>
                  <a:schemeClr val="bg1">
                    <a:lumMod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</a:t>
            </a:r>
            <a:endParaRPr kumimoji="1" lang="ko-KR" altLang="en-US" sz="3200" b="1" i="1" spc="-150" dirty="0">
              <a:solidFill>
                <a:schemeClr val="bg1">
                  <a:lumMod val="8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591298CD-401C-0EA2-1189-B53F9FAEB367}"/>
              </a:ext>
            </a:extLst>
          </p:cNvPr>
          <p:cNvSpPr txBox="1"/>
          <p:nvPr/>
        </p:nvSpPr>
        <p:spPr>
          <a:xfrm>
            <a:off x="6935073" y="5310391"/>
            <a:ext cx="341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spc="-150">
                <a:solidFill>
                  <a:schemeClr val="bg1">
                    <a:lumMod val="8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원</a:t>
            </a:r>
            <a:endParaRPr kumimoji="1" lang="ko-KR" altLang="en-US" sz="1400" b="1" spc="-150" dirty="0">
              <a:solidFill>
                <a:schemeClr val="bg1">
                  <a:lumMod val="8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69" name="슬라이드 번호 개체 틀 1">
            <a:extLst>
              <a:ext uri="{FF2B5EF4-FFF2-40B4-BE49-F238E27FC236}">
                <a16:creationId xmlns:a16="http://schemas.microsoft.com/office/drawing/2014/main" id="{824CE1C9-D100-55AC-44A7-5C6F9F5E1F6A}"/>
              </a:ext>
            </a:extLst>
          </p:cNvPr>
          <p:cNvSpPr txBox="1">
            <a:spLocks/>
          </p:cNvSpPr>
          <p:nvPr/>
        </p:nvSpPr>
        <p:spPr>
          <a:xfrm>
            <a:off x="10057350" y="71872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B2F904-7F78-4D1F-ADDF-5DB809D73A02}" type="slidenum">
              <a:rPr lang="ko-KR" altLang="en-US" smtClean="0">
                <a:latin typeface="+mn-ea"/>
              </a:rPr>
              <a:pPr/>
              <a:t>18</a:t>
            </a:fld>
            <a:endParaRPr lang="ko-KR" altLang="en-US" dirty="0">
              <a:latin typeface="+mn-ea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21EB9B40-305D-E4C9-FD33-CDCB66E11327}"/>
              </a:ext>
            </a:extLst>
          </p:cNvPr>
          <p:cNvSpPr/>
          <p:nvPr/>
        </p:nvSpPr>
        <p:spPr>
          <a:xfrm>
            <a:off x="2492310" y="5707627"/>
            <a:ext cx="5540737" cy="497616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5A575632-80EB-B3DC-773A-D023BC5AEECD}"/>
              </a:ext>
            </a:extLst>
          </p:cNvPr>
          <p:cNvSpPr txBox="1"/>
          <p:nvPr/>
        </p:nvSpPr>
        <p:spPr>
          <a:xfrm>
            <a:off x="2492310" y="5748088"/>
            <a:ext cx="46765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□ 패스 구매 관련 유의사항을 모두 확인하였고 이에 동의합니다</a:t>
            </a:r>
            <a:r>
              <a:rPr lang="en-US" altLang="ko-KR" sz="1100" dirty="0">
                <a:latin typeface="+mn-ea"/>
              </a:rPr>
              <a:t>.</a:t>
            </a:r>
            <a:endParaRPr lang="ko-KR" altLang="en-US" sz="1100" dirty="0">
              <a:latin typeface="+mn-ea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AB6094AD-FE80-0308-07D8-4722214F9C7C}"/>
              </a:ext>
            </a:extLst>
          </p:cNvPr>
          <p:cNvSpPr txBox="1"/>
          <p:nvPr/>
        </p:nvSpPr>
        <p:spPr>
          <a:xfrm>
            <a:off x="2492309" y="5966595"/>
            <a:ext cx="1562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u="sng" dirty="0">
                <a:latin typeface="+mn-ea"/>
              </a:rPr>
              <a:t>유의 사항 확인하기 </a:t>
            </a:r>
            <a:r>
              <a:rPr lang="en-US" altLang="ko-KR" sz="1000" u="sng" dirty="0">
                <a:latin typeface="+mn-ea"/>
              </a:rPr>
              <a:t>&gt;</a:t>
            </a:r>
            <a:endParaRPr lang="ko-KR" altLang="en-US" sz="1000" u="sng" dirty="0">
              <a:latin typeface="+mn-ea"/>
            </a:endParaRPr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BB7CA933-A696-0735-B06B-67308907A132}"/>
              </a:ext>
            </a:extLst>
          </p:cNvPr>
          <p:cNvSpPr/>
          <p:nvPr/>
        </p:nvSpPr>
        <p:spPr>
          <a:xfrm>
            <a:off x="2247621" y="5845444"/>
            <a:ext cx="288032" cy="288032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670D8158-4402-0C2C-AF7A-54F05BA85AB3}"/>
              </a:ext>
            </a:extLst>
          </p:cNvPr>
          <p:cNvSpPr/>
          <p:nvPr/>
        </p:nvSpPr>
        <p:spPr>
          <a:xfrm>
            <a:off x="6468442" y="6166990"/>
            <a:ext cx="288032" cy="288032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2" name="모서리가 둥근 직사각형 189">
            <a:extLst>
              <a:ext uri="{FF2B5EF4-FFF2-40B4-BE49-F238E27FC236}">
                <a16:creationId xmlns:a16="http://schemas.microsoft.com/office/drawing/2014/main" id="{ABAC137E-D1A0-5D8A-8007-0D60A89BA45F}"/>
              </a:ext>
            </a:extLst>
          </p:cNvPr>
          <p:cNvSpPr/>
          <p:nvPr/>
        </p:nvSpPr>
        <p:spPr>
          <a:xfrm>
            <a:off x="6756474" y="5735783"/>
            <a:ext cx="1510501" cy="431207"/>
          </a:xfrm>
          <a:prstGeom prst="round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spc="-100" dirty="0">
                <a:solidFill>
                  <a:schemeClr val="bg1"/>
                </a:solidFill>
                <a:latin typeface="+mn-ea"/>
              </a:rPr>
              <a:t>신청하기 </a:t>
            </a:r>
            <a:r>
              <a:rPr lang="en-US" altLang="ko-KR" sz="1100" b="1" spc="-100" dirty="0">
                <a:solidFill>
                  <a:schemeClr val="bg1"/>
                </a:solidFill>
                <a:latin typeface="+mn-ea"/>
              </a:rPr>
              <a:t>&gt;</a:t>
            </a:r>
            <a:endParaRPr lang="ko-KR" altLang="en-US" sz="1100" b="1" spc="-1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4" name="별: 꼭짓점 8개 183">
            <a:extLst>
              <a:ext uri="{FF2B5EF4-FFF2-40B4-BE49-F238E27FC236}">
                <a16:creationId xmlns:a16="http://schemas.microsoft.com/office/drawing/2014/main" id="{49CEB443-F405-DD7D-6B4C-25461C7C408F}"/>
              </a:ext>
            </a:extLst>
          </p:cNvPr>
          <p:cNvSpPr/>
          <p:nvPr/>
        </p:nvSpPr>
        <p:spPr>
          <a:xfrm>
            <a:off x="2223211" y="3957285"/>
            <a:ext cx="639412" cy="639412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9D1EC3F8-71B5-E328-468C-C7ED554B6E55}"/>
              </a:ext>
            </a:extLst>
          </p:cNvPr>
          <p:cNvSpPr txBox="1"/>
          <p:nvPr/>
        </p:nvSpPr>
        <p:spPr>
          <a:xfrm>
            <a:off x="2208935" y="4061926"/>
            <a:ext cx="639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kumimoji="1" lang="en-US" altLang="ko-KR" sz="8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9</a:t>
            </a:r>
            <a:r>
              <a:rPr kumimoji="1" lang="ko-KR" altLang="en-US" sz="800" b="1" spc="-15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천원대</a:t>
            </a:r>
            <a:r>
              <a:rPr kumimoji="1" lang="ko-KR" altLang="en-US" sz="8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kumimoji="1" lang="en-US" altLang="ko-KR" sz="800" b="1" spc="-15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수강 가능</a:t>
            </a:r>
          </a:p>
        </p:txBody>
      </p:sp>
      <p:sp>
        <p:nvSpPr>
          <p:cNvPr id="185" name="별: 꼭짓점 8개 184">
            <a:extLst>
              <a:ext uri="{FF2B5EF4-FFF2-40B4-BE49-F238E27FC236}">
                <a16:creationId xmlns:a16="http://schemas.microsoft.com/office/drawing/2014/main" id="{D26F77B3-8699-F925-577B-6D738F31A2D4}"/>
              </a:ext>
            </a:extLst>
          </p:cNvPr>
          <p:cNvSpPr/>
          <p:nvPr/>
        </p:nvSpPr>
        <p:spPr>
          <a:xfrm>
            <a:off x="3974156" y="3957285"/>
            <a:ext cx="639412" cy="639412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99FEA4A-D6FF-6247-F085-F3A2D95CFD2A}"/>
              </a:ext>
            </a:extLst>
          </p:cNvPr>
          <p:cNvSpPr txBox="1"/>
          <p:nvPr/>
        </p:nvSpPr>
        <p:spPr>
          <a:xfrm>
            <a:off x="3959880" y="4061926"/>
            <a:ext cx="639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kumimoji="1" lang="en-US" altLang="ko-KR" sz="8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9</a:t>
            </a:r>
            <a:r>
              <a:rPr kumimoji="1" lang="ko-KR" altLang="en-US" sz="800" b="1" spc="-15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천원대</a:t>
            </a:r>
            <a:r>
              <a:rPr kumimoji="1" lang="ko-KR" altLang="en-US" sz="8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kumimoji="1" lang="en-US" altLang="ko-KR" sz="800" b="1" spc="-15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수강 가능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4E9C2D17-D687-2B2C-1C4B-175FF5761917}"/>
              </a:ext>
            </a:extLst>
          </p:cNvPr>
          <p:cNvSpPr txBox="1"/>
          <p:nvPr/>
        </p:nvSpPr>
        <p:spPr>
          <a:xfrm>
            <a:off x="1492131" y="3767304"/>
            <a:ext cx="5565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혜      </a:t>
            </a:r>
            <a:r>
              <a:rPr kumimoji="1" lang="ko-KR" altLang="en-US" sz="1000" b="1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택</a:t>
            </a:r>
            <a:endParaRPr kumimoji="1" lang="ko-KR" altLang="en-US" sz="1000" b="1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444353FB-253E-8233-6FC1-626D41D7229A}"/>
              </a:ext>
            </a:extLst>
          </p:cNvPr>
          <p:cNvSpPr/>
          <p:nvPr/>
        </p:nvSpPr>
        <p:spPr>
          <a:xfrm>
            <a:off x="1346493" y="3718116"/>
            <a:ext cx="847849" cy="3387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id="{BDFCDDE1-E13E-1CC0-49DF-1834A9138756}"/>
              </a:ext>
            </a:extLst>
          </p:cNvPr>
          <p:cNvSpPr/>
          <p:nvPr/>
        </p:nvSpPr>
        <p:spPr>
          <a:xfrm>
            <a:off x="2459709" y="3718116"/>
            <a:ext cx="1516114" cy="3387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DFA07780-B285-4F0E-482D-0C2280F265A8}"/>
              </a:ext>
            </a:extLst>
          </p:cNvPr>
          <p:cNvSpPr/>
          <p:nvPr/>
        </p:nvSpPr>
        <p:spPr>
          <a:xfrm>
            <a:off x="4188951" y="3718116"/>
            <a:ext cx="1516114" cy="3387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1" name="사각형: 둥근 모서리 190">
            <a:extLst>
              <a:ext uri="{FF2B5EF4-FFF2-40B4-BE49-F238E27FC236}">
                <a16:creationId xmlns:a16="http://schemas.microsoft.com/office/drawing/2014/main" id="{3728F883-9054-F391-0F2D-AEF237210D4D}"/>
              </a:ext>
            </a:extLst>
          </p:cNvPr>
          <p:cNvSpPr/>
          <p:nvPr/>
        </p:nvSpPr>
        <p:spPr>
          <a:xfrm>
            <a:off x="5933376" y="3718116"/>
            <a:ext cx="1516114" cy="3387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67BEF138-6D66-FE30-D0EE-38D4E105E5E1}"/>
              </a:ext>
            </a:extLst>
          </p:cNvPr>
          <p:cNvSpPr txBox="1"/>
          <p:nvPr/>
        </p:nvSpPr>
        <p:spPr>
          <a:xfrm>
            <a:off x="2455464" y="3790129"/>
            <a:ext cx="14061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G-TELP / </a:t>
            </a:r>
            <a:r>
              <a:rPr kumimoji="1" lang="ko-KR" altLang="en-US" sz="1000" b="1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한능검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강의 제공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462F0D76-C683-208D-0338-335BF27F0852}"/>
              </a:ext>
            </a:extLst>
          </p:cNvPr>
          <p:cNvSpPr txBox="1"/>
          <p:nvPr/>
        </p:nvSpPr>
        <p:spPr>
          <a:xfrm>
            <a:off x="5974823" y="3790129"/>
            <a:ext cx="14061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G-TELP / </a:t>
            </a:r>
            <a:r>
              <a:rPr kumimoji="1" lang="ko-KR" altLang="en-US" sz="1000" b="1" spc="-15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한능검</a:t>
            </a:r>
            <a:r>
              <a:rPr kumimoji="1" lang="ko-KR" altLang="en-US" sz="10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강의 제공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C1E15478-3FB7-E2C4-56DC-1B343B381F45}"/>
              </a:ext>
            </a:extLst>
          </p:cNvPr>
          <p:cNvSpPr txBox="1"/>
          <p:nvPr/>
        </p:nvSpPr>
        <p:spPr>
          <a:xfrm>
            <a:off x="4267248" y="3790129"/>
            <a:ext cx="14061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G-TELP / </a:t>
            </a:r>
            <a:r>
              <a:rPr kumimoji="1" lang="ko-KR" altLang="en-US" sz="1000" b="1" spc="-15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한능검</a:t>
            </a:r>
            <a:r>
              <a:rPr kumimoji="1" lang="ko-KR" altLang="en-US" sz="10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강의 제공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893D5A18-C60C-3401-6F08-0776C41E2519}"/>
              </a:ext>
            </a:extLst>
          </p:cNvPr>
          <p:cNvSpPr txBox="1"/>
          <p:nvPr/>
        </p:nvSpPr>
        <p:spPr>
          <a:xfrm>
            <a:off x="357053" y="262023"/>
            <a:ext cx="90412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갓성비로</a:t>
            </a:r>
            <a:r>
              <a:rPr lang="ko-KR" altLang="en-US" sz="28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관리까지</a:t>
            </a:r>
            <a:r>
              <a:rPr lang="en-US" altLang="ko-KR" sz="28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 </a:t>
            </a:r>
            <a:r>
              <a:rPr lang="ko-KR" altLang="en-US" sz="28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어느 것 하나 빠지지 않도록</a:t>
            </a:r>
            <a:r>
              <a:rPr lang="en-US" altLang="ko-KR" sz="28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미래패스</a:t>
            </a:r>
            <a:r>
              <a:rPr lang="en-US" altLang="ko-KR" sz="28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!!</a:t>
            </a:r>
            <a:endParaRPr lang="ko-KR" altLang="en-US" sz="28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3DBAF6CE-E33A-BCB3-CB25-356E46E58232}"/>
              </a:ext>
            </a:extLst>
          </p:cNvPr>
          <p:cNvSpPr txBox="1"/>
          <p:nvPr/>
        </p:nvSpPr>
        <p:spPr>
          <a:xfrm>
            <a:off x="6258369" y="1531658"/>
            <a:ext cx="955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kumimoji="1" lang="ko-KR" altLang="en-US" sz="10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급 일행</a:t>
            </a:r>
            <a:r>
              <a:rPr kumimoji="1" lang="en-US" altLang="ko-KR" sz="10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1" lang="ko-KR" altLang="en-US" sz="10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교정직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 강좌 무제한</a:t>
            </a:r>
          </a:p>
        </p:txBody>
      </p:sp>
      <p:sp>
        <p:nvSpPr>
          <p:cNvPr id="198" name="사각형: 둥근 모서리 197">
            <a:extLst>
              <a:ext uri="{FF2B5EF4-FFF2-40B4-BE49-F238E27FC236}">
                <a16:creationId xmlns:a16="http://schemas.microsoft.com/office/drawing/2014/main" id="{436D7CEE-3F14-452F-4C31-F36D0D6C985F}"/>
              </a:ext>
            </a:extLst>
          </p:cNvPr>
          <p:cNvSpPr/>
          <p:nvPr/>
        </p:nvSpPr>
        <p:spPr>
          <a:xfrm>
            <a:off x="2399635" y="828946"/>
            <a:ext cx="1628258" cy="491156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C0B1161F-455F-EAD8-2477-3E815B83B790}"/>
              </a:ext>
            </a:extLst>
          </p:cNvPr>
          <p:cNvSpPr/>
          <p:nvPr/>
        </p:nvSpPr>
        <p:spPr>
          <a:xfrm>
            <a:off x="2024682" y="4821017"/>
            <a:ext cx="288032" cy="288032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2" name="Group 87">
            <a:extLst>
              <a:ext uri="{FF2B5EF4-FFF2-40B4-BE49-F238E27FC236}">
                <a16:creationId xmlns:a16="http://schemas.microsoft.com/office/drawing/2014/main" id="{2C0DFB60-F091-9686-D014-4B48342E7E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836551"/>
              </p:ext>
            </p:extLst>
          </p:nvPr>
        </p:nvGraphicFramePr>
        <p:xfrm>
          <a:off x="9430473" y="1"/>
          <a:ext cx="2761527" cy="345879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+mn-ea"/>
                        </a:rPr>
                        <a:t>유의 사항 확인하기 </a:t>
                      </a:r>
                      <a:r>
                        <a:rPr lang="ko-KR" altLang="en-US" sz="800" dirty="0" err="1">
                          <a:latin typeface="+mn-ea"/>
                        </a:rPr>
                        <a:t>클릭시</a:t>
                      </a:r>
                      <a:r>
                        <a:rPr lang="ko-KR" altLang="en-US" sz="800" dirty="0">
                          <a:latin typeface="+mn-ea"/>
                        </a:rPr>
                        <a:t> </a:t>
                      </a:r>
                      <a:r>
                        <a:rPr lang="en-US" altLang="ko-KR" sz="800" dirty="0">
                          <a:latin typeface="+mn-ea"/>
                        </a:rPr>
                        <a:t>24P</a:t>
                      </a:r>
                      <a:r>
                        <a:rPr lang="ko-KR" altLang="en-US" sz="800" dirty="0">
                          <a:latin typeface="+mn-ea"/>
                        </a:rPr>
                        <a:t>로 앵커 </a:t>
                      </a:r>
                      <a:r>
                        <a:rPr lang="ko-KR" altLang="en-US" sz="800" dirty="0" err="1">
                          <a:latin typeface="+mn-ea"/>
                        </a:rPr>
                        <a:t>요청드립니다</a:t>
                      </a:r>
                      <a:r>
                        <a:rPr lang="en-US" altLang="ko-KR" sz="800" dirty="0">
                          <a:latin typeface="+mn-ea"/>
                        </a:rPr>
                        <a:t>.</a:t>
                      </a: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latin typeface="+mn-ea"/>
                        </a:rPr>
                        <a:t>상품 코드 적용 </a:t>
                      </a:r>
                      <a:r>
                        <a:rPr lang="ko-KR" altLang="en-US" sz="800" b="0" dirty="0" err="1">
                          <a:latin typeface="+mn-ea"/>
                        </a:rPr>
                        <a:t>요청드립니다</a:t>
                      </a:r>
                      <a:r>
                        <a:rPr lang="en-US" altLang="ko-KR" sz="800" b="0" dirty="0">
                          <a:latin typeface="+mn-ea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rgbClr val="FF0000"/>
                          </a:solidFill>
                          <a:latin typeface="+mn-ea"/>
                        </a:rPr>
                        <a:t>신규로</a:t>
                      </a:r>
                      <a:endParaRPr lang="en-US" altLang="ko-KR" sz="800" b="1" dirty="0">
                        <a:solidFill>
                          <a:srgbClr val="FF0000"/>
                        </a:solidFill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  <a:latin typeface="+mn-ea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  <a:latin typeface="+mn-ea"/>
                        </a:rPr>
                        <a:t>년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  <a:latin typeface="+mn-ea"/>
                        </a:rPr>
                        <a:t>0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  <a:latin typeface="+mn-ea"/>
                        </a:rPr>
                        <a:t>원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  <a:latin typeface="+mn-ea"/>
                        </a:rPr>
                        <a:t>/2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  <a:latin typeface="+mn-ea"/>
                        </a:rPr>
                        <a:t>년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  <a:latin typeface="+mn-ea"/>
                        </a:rPr>
                        <a:t>0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  <a:latin typeface="+mn-ea"/>
                        </a:rPr>
                        <a:t>원 구매시에만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  <a:latin typeface="+mn-ea"/>
                        </a:rPr>
                        <a:t>5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  <a:latin typeface="+mn-ea"/>
                        </a:rPr>
                        <a:t>만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  <a:latin typeface="+mn-ea"/>
                        </a:rPr>
                        <a:t>P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  <a:latin typeface="+mn-ea"/>
                        </a:rPr>
                        <a:t>적립 </a:t>
                      </a:r>
                      <a:r>
                        <a:rPr lang="ko-KR" altLang="en-US" sz="800" b="1" dirty="0" err="1">
                          <a:solidFill>
                            <a:srgbClr val="FF0000"/>
                          </a:solidFill>
                          <a:latin typeface="+mn-ea"/>
                        </a:rPr>
                        <a:t>요청드립니다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  <a:latin typeface="+mn-ea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>
                          <a:latin typeface="+mn-ea"/>
                        </a:rPr>
                        <a:t>환승시는</a:t>
                      </a:r>
                      <a:r>
                        <a:rPr lang="ko-KR" altLang="en-US" sz="800" b="0" dirty="0">
                          <a:latin typeface="+mn-ea"/>
                        </a:rPr>
                        <a:t> 다음 페이지</a:t>
                      </a:r>
                      <a:r>
                        <a:rPr lang="en-US" altLang="ko-KR" sz="800" b="0" dirty="0">
                          <a:latin typeface="+mn-ea"/>
                        </a:rPr>
                        <a:t>(PPT 19</a:t>
                      </a:r>
                      <a:r>
                        <a:rPr lang="ko-KR" altLang="en-US" sz="800" b="0" dirty="0">
                          <a:latin typeface="+mn-ea"/>
                        </a:rPr>
                        <a:t>페이지</a:t>
                      </a:r>
                      <a:r>
                        <a:rPr lang="en-US" altLang="ko-KR" sz="800" b="0" dirty="0">
                          <a:latin typeface="+mn-ea"/>
                        </a:rPr>
                        <a:t>) </a:t>
                      </a:r>
                      <a:r>
                        <a:rPr lang="ko-KR" altLang="en-US" sz="800" b="0" dirty="0">
                          <a:latin typeface="+mn-ea"/>
                        </a:rPr>
                        <a:t>참고 바랍니다</a:t>
                      </a:r>
                      <a:r>
                        <a:rPr lang="en-US" altLang="ko-KR" sz="800" b="0" dirty="0">
                          <a:latin typeface="+mn-ea"/>
                        </a:rPr>
                        <a:t>.</a:t>
                      </a: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0" dirty="0">
                          <a:latin typeface="+mn-ea"/>
                        </a:rPr>
                        <a:t>상품별 </a:t>
                      </a:r>
                      <a:r>
                        <a:rPr lang="ko-KR" altLang="en-US" sz="800" b="0" dirty="0" err="1">
                          <a:latin typeface="+mn-ea"/>
                        </a:rPr>
                        <a:t>셀렉</a:t>
                      </a:r>
                      <a:r>
                        <a:rPr lang="ko-KR" altLang="en-US" sz="800" b="0" dirty="0">
                          <a:latin typeface="+mn-ea"/>
                        </a:rPr>
                        <a:t> 기능 추가 해주세요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 err="1">
                          <a:latin typeface="+mn-ea"/>
                        </a:rPr>
                        <a:t>샘픔</a:t>
                      </a:r>
                      <a:r>
                        <a:rPr lang="ko-KR" altLang="en-US" sz="800" b="0" dirty="0">
                          <a:latin typeface="+mn-ea"/>
                        </a:rPr>
                        <a:t> </a:t>
                      </a:r>
                      <a:r>
                        <a:rPr lang="en-US" altLang="ko-KR" sz="800" b="0" dirty="0">
                          <a:latin typeface="+mn-ea"/>
                        </a:rPr>
                        <a:t>url:</a:t>
                      </a:r>
                    </a:p>
                    <a:p>
                      <a:r>
                        <a:rPr lang="en-US" altLang="ko-KR" sz="800" b="0" dirty="0">
                          <a:latin typeface="+mn-ea"/>
                        </a:rPr>
                        <a:t>https://gong.conects.com/gong/freepass/all_in_one</a:t>
                      </a: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03F365F-8AED-A66C-E85F-AD98F94946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935585"/>
              </p:ext>
            </p:extLst>
          </p:nvPr>
        </p:nvGraphicFramePr>
        <p:xfrm>
          <a:off x="7741849" y="2820168"/>
          <a:ext cx="4391379" cy="18089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4165">
                  <a:extLst>
                    <a:ext uri="{9D8B030D-6E8A-4147-A177-3AD203B41FA5}">
                      <a16:colId xmlns:a16="http://schemas.microsoft.com/office/drawing/2014/main" val="2424938077"/>
                    </a:ext>
                  </a:extLst>
                </a:gridCol>
                <a:gridCol w="348599">
                  <a:extLst>
                    <a:ext uri="{9D8B030D-6E8A-4147-A177-3AD203B41FA5}">
                      <a16:colId xmlns:a16="http://schemas.microsoft.com/office/drawing/2014/main" val="1956569685"/>
                    </a:ext>
                  </a:extLst>
                </a:gridCol>
                <a:gridCol w="1186205">
                  <a:extLst>
                    <a:ext uri="{9D8B030D-6E8A-4147-A177-3AD203B41FA5}">
                      <a16:colId xmlns:a16="http://schemas.microsoft.com/office/drawing/2014/main" val="1002233781"/>
                    </a:ext>
                  </a:extLst>
                </a:gridCol>
                <a:gridCol w="1186205">
                  <a:extLst>
                    <a:ext uri="{9D8B030D-6E8A-4147-A177-3AD203B41FA5}">
                      <a16:colId xmlns:a16="http://schemas.microsoft.com/office/drawing/2014/main" val="897073179"/>
                    </a:ext>
                  </a:extLst>
                </a:gridCol>
                <a:gridCol w="1186205">
                  <a:extLst>
                    <a:ext uri="{9D8B030D-6E8A-4147-A177-3AD203B41FA5}">
                      <a16:colId xmlns:a16="http://schemas.microsoft.com/office/drawing/2014/main" val="4167894251"/>
                    </a:ext>
                  </a:extLst>
                </a:gridCol>
              </a:tblGrid>
              <a:tr h="222221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u="none" strike="noStrike" dirty="0">
                          <a:effectLst/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800" b="1" u="none" strike="noStrike" dirty="0">
                          <a:effectLst/>
                          <a:latin typeface="+mn-ea"/>
                          <a:ea typeface="+mn-ea"/>
                        </a:rPr>
                        <a:t>급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668331"/>
                  </a:ext>
                </a:extLst>
              </a:tr>
              <a:tr h="222221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u="none" strike="noStrike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b="1" u="none" strike="noStrike">
                          <a:effectLst/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800" b="1" u="none" strike="noStrike">
                          <a:effectLst/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800" b="1" u="none" strike="noStrike">
                          <a:effectLst/>
                          <a:latin typeface="+mn-ea"/>
                          <a:ea typeface="+mn-ea"/>
                        </a:rPr>
                        <a:t>원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800" b="1" u="none" strike="noStrike" dirty="0">
                          <a:effectLst/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800" b="1" u="none" strike="noStrike" dirty="0">
                          <a:effectLst/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800" b="1" u="none" strike="noStrike" dirty="0">
                          <a:effectLst/>
                          <a:latin typeface="+mn-ea"/>
                          <a:ea typeface="+mn-ea"/>
                        </a:rPr>
                        <a:t>원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b="1" u="none" strike="noStrike" dirty="0">
                          <a:effectLst/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800" b="1" u="none" strike="noStrike" dirty="0">
                          <a:effectLst/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800" b="1" u="none" strike="noStrike" dirty="0">
                          <a:effectLst/>
                          <a:latin typeface="+mn-ea"/>
                          <a:ea typeface="+mn-ea"/>
                        </a:rPr>
                        <a:t>원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64413806"/>
                  </a:ext>
                </a:extLst>
              </a:tr>
              <a:tr h="22222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effectLst/>
                          <a:latin typeface="+mn-ea"/>
                          <a:ea typeface="+mn-ea"/>
                        </a:rPr>
                        <a:t>상품코드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ONS2302221719286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ONS2302221716582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ONS2302221714307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53079195"/>
                  </a:ext>
                </a:extLst>
              </a:tr>
              <a:tr h="24953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상품명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고시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] 7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급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원 미래패스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고시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] 7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급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원 미래패스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고시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] 7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급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원 미래패스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3691641"/>
                  </a:ext>
                </a:extLst>
              </a:tr>
              <a:tr h="22222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학습 </a:t>
                      </a:r>
                      <a:endParaRPr lang="en-US" altLang="ko-KR" sz="80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지원금</a:t>
                      </a:r>
                      <a:endParaRPr lang="ko-KR" alt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신규</a:t>
                      </a:r>
                      <a:endParaRPr lang="ko-KR" alt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P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P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22791830"/>
                  </a:ext>
                </a:extLst>
              </a:tr>
              <a:tr h="2222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환승</a:t>
                      </a:r>
                      <a:endParaRPr lang="ko-KR" alt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56881099"/>
                  </a:ext>
                </a:extLst>
              </a:tr>
              <a:tr h="22222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쿠폰</a:t>
                      </a:r>
                      <a:endParaRPr lang="ko-KR" alt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신규</a:t>
                      </a:r>
                      <a:endParaRPr lang="ko-KR" altLang="en-US" sz="800" b="1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61480063"/>
                  </a:ext>
                </a:extLst>
              </a:tr>
              <a:tr h="2222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환승</a:t>
                      </a:r>
                      <a:endParaRPr lang="ko-KR" alt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만원 쿠폰할인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만원 쿠폰할인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48966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354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B1375C-4289-63E6-7C96-441323E2801B}"/>
              </a:ext>
            </a:extLst>
          </p:cNvPr>
          <p:cNvSpPr/>
          <p:nvPr/>
        </p:nvSpPr>
        <p:spPr>
          <a:xfrm>
            <a:off x="234892" y="255373"/>
            <a:ext cx="8976219" cy="63719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9770AE3-B6D8-9CF7-79BE-0A8281B1FEE2}"/>
              </a:ext>
            </a:extLst>
          </p:cNvPr>
          <p:cNvSpPr/>
          <p:nvPr/>
        </p:nvSpPr>
        <p:spPr>
          <a:xfrm>
            <a:off x="3349088" y="4085921"/>
            <a:ext cx="288032" cy="288032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84387E-F8AC-1D3C-9A12-73A93E2296A8}"/>
              </a:ext>
            </a:extLst>
          </p:cNvPr>
          <p:cNvSpPr txBox="1"/>
          <p:nvPr/>
        </p:nvSpPr>
        <p:spPr>
          <a:xfrm>
            <a:off x="4298221" y="3697706"/>
            <a:ext cx="14205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(4</a:t>
            </a:r>
            <a:r>
              <a:rPr lang="ko-KR" altLang="en-US" sz="8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만원 </a:t>
            </a:r>
            <a:r>
              <a:rPr lang="en-US" altLang="ko-KR" sz="8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ko-KR" altLang="en-US" sz="8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학습 지원금 </a:t>
            </a:r>
            <a:r>
              <a:rPr lang="en-US" altLang="ko-KR" sz="8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8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 </a:t>
            </a:r>
            <a:r>
              <a:rPr lang="en-US" altLang="ko-KR" sz="8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 </a:t>
            </a:r>
            <a:r>
              <a:rPr lang="ko-KR" altLang="en-US" sz="8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적용시</a:t>
            </a:r>
            <a:r>
              <a:rPr lang="en-US" altLang="ko-KR" sz="8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8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C93FB26-0F0C-5EB6-8591-584A68E3C77B}"/>
              </a:ext>
            </a:extLst>
          </p:cNvPr>
          <p:cNvSpPr/>
          <p:nvPr/>
        </p:nvSpPr>
        <p:spPr>
          <a:xfrm>
            <a:off x="3614396" y="205048"/>
            <a:ext cx="2634343" cy="387234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6BF2D1-384A-60B7-A40F-CBF69173DCE3}"/>
              </a:ext>
            </a:extLst>
          </p:cNvPr>
          <p:cNvSpPr txBox="1"/>
          <p:nvPr/>
        </p:nvSpPr>
        <p:spPr>
          <a:xfrm>
            <a:off x="3614396" y="264419"/>
            <a:ext cx="26343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20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타사 환승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EVENT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362726-E86F-E81C-C237-209C88A9D73D}"/>
              </a:ext>
            </a:extLst>
          </p:cNvPr>
          <p:cNvSpPr/>
          <p:nvPr/>
        </p:nvSpPr>
        <p:spPr>
          <a:xfrm>
            <a:off x="2777166" y="1722807"/>
            <a:ext cx="4351093" cy="22934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포인트가 10개인 별 30">
            <a:extLst>
              <a:ext uri="{FF2B5EF4-FFF2-40B4-BE49-F238E27FC236}">
                <a16:creationId xmlns:a16="http://schemas.microsoft.com/office/drawing/2014/main" id="{CC578457-BFB5-7908-E490-535EB52E57CA}"/>
              </a:ext>
            </a:extLst>
          </p:cNvPr>
          <p:cNvSpPr/>
          <p:nvPr/>
        </p:nvSpPr>
        <p:spPr>
          <a:xfrm>
            <a:off x="6995902" y="2503509"/>
            <a:ext cx="1066800" cy="1066800"/>
          </a:xfrm>
          <a:prstGeom prst="star10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71073B-9A2D-9407-3354-35E18FA073E1}"/>
              </a:ext>
            </a:extLst>
          </p:cNvPr>
          <p:cNvSpPr/>
          <p:nvPr/>
        </p:nvSpPr>
        <p:spPr>
          <a:xfrm>
            <a:off x="7136820" y="2841686"/>
            <a:ext cx="8082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1600" spc="-1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3/8</a:t>
            </a:r>
            <a:r>
              <a:rPr lang="ko-KR" altLang="en-US" sz="1600" spc="-1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까지</a:t>
            </a:r>
            <a:endParaRPr lang="en-US" altLang="ko-KR" sz="1600" spc="-15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F96B4A-FC3F-6914-E6A5-15C5CEAC44AB}"/>
              </a:ext>
            </a:extLst>
          </p:cNvPr>
          <p:cNvSpPr/>
          <p:nvPr/>
        </p:nvSpPr>
        <p:spPr>
          <a:xfrm>
            <a:off x="3349088" y="2042750"/>
            <a:ext cx="3207250" cy="3381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타학원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환승 인증 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A1C49DF-B98D-19B2-414B-D608A6B4F1B9}"/>
              </a:ext>
            </a:extLst>
          </p:cNvPr>
          <p:cNvSpPr/>
          <p:nvPr/>
        </p:nvSpPr>
        <p:spPr>
          <a:xfrm>
            <a:off x="3122716" y="2557444"/>
            <a:ext cx="3552053" cy="11970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2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 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2</a:t>
            </a:r>
            <a:r>
              <a:rPr lang="ko-KR" altLang="en-US" sz="2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2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  <a:endParaRPr lang="en-US" altLang="ko-KR" sz="20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r>
              <a:rPr lang="ko-KR" altLang="en-US" sz="2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미래패스</a:t>
            </a:r>
            <a:endParaRPr lang="en-US" altLang="ko-KR" sz="20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11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r>
              <a:rPr lang="ko-KR" altLang="en-US" sz="2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최대 </a:t>
            </a:r>
            <a:r>
              <a:rPr lang="en-US" altLang="ko-KR" sz="2000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ko-KR" altLang="en-US" sz="2000" b="1" u="sng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만원 </a:t>
            </a:r>
            <a:r>
              <a:rPr lang="ko-KR" altLang="en-US" sz="2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즉시 할인</a:t>
            </a:r>
            <a:endParaRPr lang="en-US" altLang="ko-KR" sz="20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9D5D14B-A8BB-8EBA-131D-7FCE0BDBD761}"/>
              </a:ext>
            </a:extLst>
          </p:cNvPr>
          <p:cNvSpPr/>
          <p:nvPr/>
        </p:nvSpPr>
        <p:spPr>
          <a:xfrm>
            <a:off x="1938843" y="4701546"/>
            <a:ext cx="6224569" cy="157448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E3D8014-D2B8-F1BB-BCB2-76938C25203C}"/>
              </a:ext>
            </a:extLst>
          </p:cNvPr>
          <p:cNvSpPr/>
          <p:nvPr/>
        </p:nvSpPr>
        <p:spPr>
          <a:xfrm>
            <a:off x="2045884" y="4795914"/>
            <a:ext cx="5925256" cy="1123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유의사항</a:t>
            </a:r>
            <a:endParaRPr lang="en-US" altLang="ko-KR" sz="11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/>
            <a:endParaRPr lang="en-US" altLang="ko-KR" sz="1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/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환승 쿠폰은 관리자 승인 후 발급되며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/2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 미래패스 결제 시 사용 가능합니다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.(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사용기간 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</a:p>
          <a:p>
            <a:pPr lvl="0"/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환승 인증 승인 처리는 평일 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시까지 가능하며 주말 신청자는 월요일 일괄처리 됩니다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/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환승 할인 적용 대상 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타학원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갱신 가능한 공무원 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PASS 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수강 회원</a:t>
            </a: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/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지급된 쿠폰은 </a:t>
            </a:r>
            <a:r>
              <a:rPr lang="ko-KR" altLang="en-US" sz="9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내강의실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쿠폰에서 확인 가능합니다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lvl="0"/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 쿠폰은 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 미래패스에는 사용이 불가능합니다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9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모서리가 둥근 직사각형 189">
            <a:extLst>
              <a:ext uri="{FF2B5EF4-FFF2-40B4-BE49-F238E27FC236}">
                <a16:creationId xmlns:a16="http://schemas.microsoft.com/office/drawing/2014/main" id="{9050545E-EA1B-BD6A-BD6B-715D002298D7}"/>
              </a:ext>
            </a:extLst>
          </p:cNvPr>
          <p:cNvSpPr/>
          <p:nvPr/>
        </p:nvSpPr>
        <p:spPr>
          <a:xfrm>
            <a:off x="3854742" y="4118050"/>
            <a:ext cx="2088000" cy="431207"/>
          </a:xfrm>
          <a:prstGeom prst="round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spc="-100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타학원</a:t>
            </a:r>
            <a:r>
              <a:rPr lang="ko-KR" altLang="en-US" sz="1100" b="1" spc="-100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환승 인증하기 </a:t>
            </a:r>
            <a:r>
              <a:rPr lang="en-US" altLang="ko-KR" sz="11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100" b="1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0CFCFC1-8BF3-501F-D6DF-799017D4F63A}"/>
              </a:ext>
            </a:extLst>
          </p:cNvPr>
          <p:cNvSpPr txBox="1"/>
          <p:nvPr/>
        </p:nvSpPr>
        <p:spPr>
          <a:xfrm>
            <a:off x="1337551" y="739383"/>
            <a:ext cx="71664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8000">
                <a:latin typeface="Rix이누아리두리 Regular" panose="00000500000000000000" pitchFamily="2" charset="-127"/>
                <a:ea typeface="Rix이누아리두리 Regular" panose="00000500000000000000" pitchFamily="2" charset="-127"/>
              </a:defRPr>
            </a:lvl1pPr>
          </a:lstStyle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미래인재고시학원으로 환승 시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 미래패스 할인 쿠폰을 드립니다</a:t>
            </a:r>
            <a:r>
              <a:rPr lang="en-US" altLang="ko-KR" sz="20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Group 87">
            <a:extLst>
              <a:ext uri="{FF2B5EF4-FFF2-40B4-BE49-F238E27FC236}">
                <a16:creationId xmlns:a16="http://schemas.microsoft.com/office/drawing/2014/main" id="{3C3BACB0-6FDF-3479-AC25-837AA282C3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967760"/>
              </p:ext>
            </p:extLst>
          </p:nvPr>
        </p:nvGraphicFramePr>
        <p:xfrm>
          <a:off x="9430473" y="1"/>
          <a:ext cx="2761527" cy="469832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-100" baseline="0" dirty="0">
                          <a:latin typeface="맑은 고딕" panose="020B0503020000020004" pitchFamily="50" charset="-127"/>
                          <a:ea typeface="+mn-ea"/>
                        </a:rPr>
                        <a:t>환승 인증하기 작업 요청</a:t>
                      </a:r>
                      <a:endParaRPr lang="en-US" altLang="ko-KR" sz="800" spc="-100" baseline="0" dirty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indent="0">
                        <a:buNone/>
                      </a:pPr>
                      <a:endParaRPr lang="en-US" altLang="ko-KR" sz="800" spc="-100" baseline="0" dirty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indent="0">
                        <a:buNone/>
                      </a:pPr>
                      <a:endParaRPr lang="en-US" altLang="ko-KR" sz="800" spc="-100" baseline="0" dirty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ko-KR" altLang="en-US" sz="800" spc="-100" baseline="0" dirty="0">
                          <a:latin typeface="맑은 고딕" panose="020B0503020000020004" pitchFamily="50" charset="-127"/>
                          <a:ea typeface="+mn-ea"/>
                        </a:rPr>
                        <a:t>샘플  페이지</a:t>
                      </a:r>
                      <a:r>
                        <a:rPr lang="en-US" altLang="ko-KR" sz="800" spc="-100" baseline="0" dirty="0">
                          <a:latin typeface="맑은 고딕" panose="020B0503020000020004" pitchFamily="50" charset="-127"/>
                          <a:ea typeface="+mn-ea"/>
                        </a:rPr>
                        <a:t>l: </a:t>
                      </a:r>
                    </a:p>
                    <a:p>
                      <a:pPr marL="0" indent="0">
                        <a:buNone/>
                      </a:pPr>
                      <a:r>
                        <a:rPr lang="en-US" altLang="ko-KR" sz="800" spc="-100" baseline="0" dirty="0">
                          <a:latin typeface="맑은 고딕" panose="020B0503020000020004" pitchFamily="50" charset="-127"/>
                          <a:ea typeface="+mn-ea"/>
                        </a:rPr>
                        <a:t>https://www.miraeij.com/police/classes/online/pass/pass12/</a:t>
                      </a:r>
                    </a:p>
                    <a:p>
                      <a:pPr marL="0" indent="0">
                        <a:buNone/>
                      </a:pPr>
                      <a:endParaRPr lang="en-US" altLang="ko-KR" sz="800" spc="-100" baseline="0" dirty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ko-KR" sz="800" spc="-100" baseline="0" dirty="0">
                          <a:latin typeface="맑은 고딕" panose="020B0503020000020004" pitchFamily="50" charset="-127"/>
                          <a:ea typeface="+mn-ea"/>
                        </a:rPr>
                        <a:t>&gt; </a:t>
                      </a:r>
                      <a:r>
                        <a:rPr lang="ko-KR" altLang="en-US" sz="800" spc="-100" baseline="0" dirty="0">
                          <a:latin typeface="맑은 고딕" panose="020B0503020000020004" pitchFamily="50" charset="-127"/>
                          <a:ea typeface="+mn-ea"/>
                        </a:rPr>
                        <a:t>환승</a:t>
                      </a:r>
                      <a:r>
                        <a:rPr lang="en-US" altLang="ko-KR" sz="800" spc="-100" baseline="0" dirty="0"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800" spc="-100" baseline="0" dirty="0">
                          <a:latin typeface="맑은 고딕" panose="020B0503020000020004" pitchFamily="50" charset="-127"/>
                          <a:ea typeface="+mn-ea"/>
                        </a:rPr>
                        <a:t>인증 참조</a:t>
                      </a:r>
                      <a:endParaRPr lang="en-US" altLang="ko-KR" sz="800" spc="-100" baseline="0" dirty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ko-KR" altLang="en-US" sz="800" dirty="0">
                          <a:solidFill>
                            <a:srgbClr val="FF0000"/>
                          </a:solidFill>
                          <a:latin typeface="+mn-ea"/>
                        </a:rPr>
                        <a:t>환승 </a:t>
                      </a:r>
                      <a:r>
                        <a:rPr lang="ko-KR" altLang="en-US" sz="800" dirty="0" err="1">
                          <a:solidFill>
                            <a:srgbClr val="FF0000"/>
                          </a:solidFill>
                          <a:latin typeface="+mn-ea"/>
                        </a:rPr>
                        <a:t>인증시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  <a:latin typeface="+mn-ea"/>
                        </a:rPr>
                        <a:t>, </a:t>
                      </a: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1. </a:t>
                      </a:r>
                      <a:r>
                        <a:rPr lang="ko-KR" altLang="en-US" sz="800" dirty="0">
                          <a:latin typeface="+mn-ea"/>
                        </a:rPr>
                        <a:t>관리자 인증 처리 요청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2. </a:t>
                      </a:r>
                      <a:r>
                        <a:rPr lang="ko-KR" altLang="en-US" sz="800" dirty="0">
                          <a:latin typeface="+mn-ea"/>
                        </a:rPr>
                        <a:t>관리자 인증 시</a:t>
                      </a:r>
                      <a:r>
                        <a:rPr lang="en-US" altLang="ko-KR" sz="800" dirty="0">
                          <a:latin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</a:rPr>
                        <a:t>쿠폰발급 부탁드립니다</a:t>
                      </a:r>
                      <a:r>
                        <a:rPr lang="en-US" altLang="ko-KR" sz="800" dirty="0">
                          <a:latin typeface="+mn-ea"/>
                        </a:rPr>
                        <a:t>.(2</a:t>
                      </a:r>
                      <a:r>
                        <a:rPr lang="ko-KR" altLang="en-US" sz="800" dirty="0">
                          <a:latin typeface="+mn-ea"/>
                        </a:rPr>
                        <a:t>종</a:t>
                      </a:r>
                      <a:r>
                        <a:rPr lang="en-US" altLang="ko-KR" sz="800" dirty="0">
                          <a:latin typeface="+mn-ea"/>
                        </a:rPr>
                        <a:t>) </a:t>
                      </a: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 1) 7</a:t>
                      </a:r>
                      <a:r>
                        <a:rPr lang="ko-KR" altLang="en-US" sz="800" dirty="0">
                          <a:latin typeface="+mn-ea"/>
                        </a:rPr>
                        <a:t>급 </a:t>
                      </a:r>
                      <a:r>
                        <a:rPr lang="en-US" altLang="ko-KR" sz="800" dirty="0">
                          <a:latin typeface="+mn-ea"/>
                        </a:rPr>
                        <a:t>3</a:t>
                      </a:r>
                      <a:r>
                        <a:rPr lang="ko-KR" altLang="en-US" sz="800" dirty="0">
                          <a:latin typeface="+mn-ea"/>
                        </a:rPr>
                        <a:t>년 </a:t>
                      </a:r>
                      <a:r>
                        <a:rPr lang="en-US" altLang="ko-KR" sz="800" dirty="0">
                          <a:latin typeface="+mn-ea"/>
                        </a:rPr>
                        <a:t>0</a:t>
                      </a:r>
                      <a:r>
                        <a:rPr lang="ko-KR" altLang="en-US" sz="800" dirty="0">
                          <a:latin typeface="+mn-ea"/>
                        </a:rPr>
                        <a:t>원 패스에 사용 가능한 </a:t>
                      </a:r>
                      <a:r>
                        <a:rPr lang="en-US" altLang="ko-KR" sz="800" dirty="0">
                          <a:latin typeface="+mn-ea"/>
                        </a:rPr>
                        <a:t>4</a:t>
                      </a:r>
                      <a:r>
                        <a:rPr lang="ko-KR" altLang="en-US" sz="800" dirty="0">
                          <a:latin typeface="+mn-ea"/>
                        </a:rPr>
                        <a:t>만원 쿠폰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 2) 7</a:t>
                      </a:r>
                      <a:r>
                        <a:rPr lang="ko-KR" altLang="en-US" sz="800" dirty="0">
                          <a:latin typeface="+mn-ea"/>
                        </a:rPr>
                        <a:t>급 </a:t>
                      </a:r>
                      <a:r>
                        <a:rPr lang="en-US" altLang="ko-KR" sz="800" dirty="0">
                          <a:latin typeface="+mn-ea"/>
                        </a:rPr>
                        <a:t>2</a:t>
                      </a:r>
                      <a:r>
                        <a:rPr lang="ko-KR" altLang="en-US" sz="800" dirty="0">
                          <a:latin typeface="+mn-ea"/>
                        </a:rPr>
                        <a:t>년 </a:t>
                      </a:r>
                      <a:r>
                        <a:rPr lang="en-US" altLang="ko-KR" sz="800" dirty="0">
                          <a:latin typeface="+mn-ea"/>
                        </a:rPr>
                        <a:t>0</a:t>
                      </a:r>
                      <a:r>
                        <a:rPr lang="ko-KR" altLang="en-US" sz="800" dirty="0">
                          <a:latin typeface="+mn-ea"/>
                        </a:rPr>
                        <a:t>원 패스에 사용 가능한 </a:t>
                      </a:r>
                      <a:r>
                        <a:rPr lang="en-US" altLang="ko-KR" sz="800" dirty="0">
                          <a:latin typeface="+mn-ea"/>
                        </a:rPr>
                        <a:t>3</a:t>
                      </a:r>
                      <a:r>
                        <a:rPr lang="ko-KR" altLang="en-US" sz="800" dirty="0">
                          <a:latin typeface="+mn-ea"/>
                        </a:rPr>
                        <a:t>만원 쿠폰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 3) </a:t>
                      </a:r>
                      <a:r>
                        <a:rPr lang="ko-KR" altLang="en-US" sz="800" dirty="0">
                          <a:latin typeface="+mn-ea"/>
                        </a:rPr>
                        <a:t>사용기한</a:t>
                      </a:r>
                      <a:r>
                        <a:rPr lang="en-US" altLang="ko-KR" sz="800" dirty="0">
                          <a:latin typeface="+mn-ea"/>
                        </a:rPr>
                        <a:t>: </a:t>
                      </a:r>
                      <a:r>
                        <a:rPr lang="ko-KR" altLang="en-US" sz="800" dirty="0">
                          <a:latin typeface="+mn-ea"/>
                        </a:rPr>
                        <a:t>발급일로부터</a:t>
                      </a:r>
                      <a:r>
                        <a:rPr lang="en-US" altLang="ko-KR" sz="800" dirty="0">
                          <a:latin typeface="+mn-ea"/>
                        </a:rPr>
                        <a:t>~7</a:t>
                      </a:r>
                      <a:r>
                        <a:rPr lang="ko-KR" altLang="en-US" sz="800" dirty="0">
                          <a:latin typeface="+mn-ea"/>
                        </a:rPr>
                        <a:t>일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3. </a:t>
                      </a:r>
                      <a:r>
                        <a:rPr lang="ko-KR" altLang="en-US" sz="800" dirty="0">
                          <a:latin typeface="+mn-ea"/>
                        </a:rPr>
                        <a:t>인증 회원이 상품 </a:t>
                      </a:r>
                      <a:r>
                        <a:rPr lang="ko-KR" altLang="en-US" sz="800" dirty="0" err="1">
                          <a:latin typeface="+mn-ea"/>
                        </a:rPr>
                        <a:t>구매시</a:t>
                      </a:r>
                      <a:r>
                        <a:rPr lang="en-US" altLang="ko-KR" sz="800" dirty="0">
                          <a:latin typeface="+mn-ea"/>
                        </a:rPr>
                        <a:t>,</a:t>
                      </a: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7</a:t>
                      </a:r>
                      <a:r>
                        <a:rPr lang="ko-KR" altLang="en-US" sz="800" dirty="0">
                          <a:latin typeface="+mn-ea"/>
                        </a:rPr>
                        <a:t>급 </a:t>
                      </a:r>
                      <a:r>
                        <a:rPr lang="en-US" altLang="ko-KR" sz="800" dirty="0">
                          <a:latin typeface="+mn-ea"/>
                        </a:rPr>
                        <a:t>1</a:t>
                      </a:r>
                      <a:r>
                        <a:rPr lang="ko-KR" altLang="en-US" sz="800" dirty="0">
                          <a:latin typeface="+mn-ea"/>
                        </a:rPr>
                        <a:t>년</a:t>
                      </a:r>
                      <a:r>
                        <a:rPr lang="en-US" altLang="ko-KR" sz="800" dirty="0">
                          <a:latin typeface="+mn-ea"/>
                        </a:rPr>
                        <a:t>/2</a:t>
                      </a:r>
                      <a:r>
                        <a:rPr lang="ko-KR" altLang="en-US" sz="800" dirty="0">
                          <a:latin typeface="+mn-ea"/>
                        </a:rPr>
                        <a:t>년</a:t>
                      </a:r>
                      <a:r>
                        <a:rPr lang="en-US" altLang="ko-KR" sz="800" dirty="0">
                          <a:latin typeface="+mn-ea"/>
                        </a:rPr>
                        <a:t>/3</a:t>
                      </a:r>
                      <a:r>
                        <a:rPr lang="ko-KR" altLang="en-US" sz="800" dirty="0">
                          <a:latin typeface="+mn-ea"/>
                        </a:rPr>
                        <a:t>년 </a:t>
                      </a:r>
                      <a:r>
                        <a:rPr lang="en-US" altLang="ko-KR" sz="800" dirty="0">
                          <a:latin typeface="+mn-ea"/>
                        </a:rPr>
                        <a:t>0</a:t>
                      </a:r>
                      <a:r>
                        <a:rPr lang="ko-KR" altLang="en-US" sz="800" dirty="0">
                          <a:latin typeface="+mn-ea"/>
                        </a:rPr>
                        <a:t>원 패스 모두 </a:t>
                      </a:r>
                      <a:r>
                        <a:rPr lang="en-US" altLang="ko-KR" sz="800" dirty="0">
                          <a:latin typeface="+mn-ea"/>
                        </a:rPr>
                        <a:t>5</a:t>
                      </a:r>
                      <a:r>
                        <a:rPr lang="ko-KR" altLang="en-US" sz="800" dirty="0">
                          <a:latin typeface="+mn-ea"/>
                        </a:rPr>
                        <a:t>만</a:t>
                      </a:r>
                      <a:r>
                        <a:rPr lang="en-US" altLang="ko-KR" sz="800" dirty="0">
                          <a:latin typeface="+mn-ea"/>
                        </a:rPr>
                        <a:t>P </a:t>
                      </a:r>
                      <a:r>
                        <a:rPr lang="ko-KR" altLang="en-US" sz="800" dirty="0">
                          <a:latin typeface="+mn-ea"/>
                        </a:rPr>
                        <a:t>적립 </a:t>
                      </a:r>
                      <a:r>
                        <a:rPr lang="ko-KR" altLang="en-US" sz="800" dirty="0" err="1">
                          <a:latin typeface="+mn-ea"/>
                        </a:rPr>
                        <a:t>요청드립니다</a:t>
                      </a:r>
                      <a:r>
                        <a:rPr lang="en-US" altLang="ko-KR" sz="800" dirty="0">
                          <a:latin typeface="+mn-ea"/>
                        </a:rPr>
                        <a:t>. </a:t>
                      </a: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DF6DF51-5A5B-433F-4FF5-13E8E0BD3A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419597"/>
              </p:ext>
            </p:extLst>
          </p:nvPr>
        </p:nvGraphicFramePr>
        <p:xfrm>
          <a:off x="7741849" y="3351165"/>
          <a:ext cx="4391379" cy="18089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4165">
                  <a:extLst>
                    <a:ext uri="{9D8B030D-6E8A-4147-A177-3AD203B41FA5}">
                      <a16:colId xmlns:a16="http://schemas.microsoft.com/office/drawing/2014/main" val="2424938077"/>
                    </a:ext>
                  </a:extLst>
                </a:gridCol>
                <a:gridCol w="348599">
                  <a:extLst>
                    <a:ext uri="{9D8B030D-6E8A-4147-A177-3AD203B41FA5}">
                      <a16:colId xmlns:a16="http://schemas.microsoft.com/office/drawing/2014/main" val="1956569685"/>
                    </a:ext>
                  </a:extLst>
                </a:gridCol>
                <a:gridCol w="1186205">
                  <a:extLst>
                    <a:ext uri="{9D8B030D-6E8A-4147-A177-3AD203B41FA5}">
                      <a16:colId xmlns:a16="http://schemas.microsoft.com/office/drawing/2014/main" val="1002233781"/>
                    </a:ext>
                  </a:extLst>
                </a:gridCol>
                <a:gridCol w="1186205">
                  <a:extLst>
                    <a:ext uri="{9D8B030D-6E8A-4147-A177-3AD203B41FA5}">
                      <a16:colId xmlns:a16="http://schemas.microsoft.com/office/drawing/2014/main" val="897073179"/>
                    </a:ext>
                  </a:extLst>
                </a:gridCol>
                <a:gridCol w="1186205">
                  <a:extLst>
                    <a:ext uri="{9D8B030D-6E8A-4147-A177-3AD203B41FA5}">
                      <a16:colId xmlns:a16="http://schemas.microsoft.com/office/drawing/2014/main" val="4167894251"/>
                    </a:ext>
                  </a:extLst>
                </a:gridCol>
              </a:tblGrid>
              <a:tr h="222221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u="none" strike="noStrike" dirty="0">
                          <a:effectLst/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800" b="1" u="none" strike="noStrike" dirty="0">
                          <a:effectLst/>
                          <a:latin typeface="+mn-ea"/>
                          <a:ea typeface="+mn-ea"/>
                        </a:rPr>
                        <a:t>급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668331"/>
                  </a:ext>
                </a:extLst>
              </a:tr>
              <a:tr h="222221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u="none" strike="noStrike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b="1" u="none" strike="noStrike">
                          <a:effectLst/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800" b="1" u="none" strike="noStrike">
                          <a:effectLst/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800" b="1" u="none" strike="noStrike">
                          <a:effectLst/>
                          <a:latin typeface="+mn-ea"/>
                          <a:ea typeface="+mn-ea"/>
                        </a:rPr>
                        <a:t>원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800" b="1" u="none" strike="noStrike" dirty="0">
                          <a:effectLst/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800" b="1" u="none" strike="noStrike" dirty="0">
                          <a:effectLst/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800" b="1" u="none" strike="noStrike" dirty="0">
                          <a:effectLst/>
                          <a:latin typeface="+mn-ea"/>
                          <a:ea typeface="+mn-ea"/>
                        </a:rPr>
                        <a:t>원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b="1" u="none" strike="noStrike" dirty="0">
                          <a:effectLst/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800" b="1" u="none" strike="noStrike" dirty="0">
                          <a:effectLst/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800" b="1" u="none" strike="noStrike" dirty="0">
                          <a:effectLst/>
                          <a:latin typeface="+mn-ea"/>
                          <a:ea typeface="+mn-ea"/>
                        </a:rPr>
                        <a:t>원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64413806"/>
                  </a:ext>
                </a:extLst>
              </a:tr>
              <a:tr h="22222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상품코드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ONS2302221719286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ONS2302221716582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ONS2302221714307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53079195"/>
                  </a:ext>
                </a:extLst>
              </a:tr>
              <a:tr h="24953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상품명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고시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] 7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급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원 미래패스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고시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] 7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급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원 미래패스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고시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] 7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급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원 미래패스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3691641"/>
                  </a:ext>
                </a:extLst>
              </a:tr>
              <a:tr h="22222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학습 </a:t>
                      </a:r>
                      <a:endParaRPr lang="en-US" altLang="ko-KR" sz="80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지원금</a:t>
                      </a:r>
                      <a:endParaRPr lang="ko-KR" alt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신규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X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22791830"/>
                  </a:ext>
                </a:extLst>
              </a:tr>
              <a:tr h="2222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환승</a:t>
                      </a:r>
                      <a:endParaRPr lang="ko-KR" alt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P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P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P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56881099"/>
                  </a:ext>
                </a:extLst>
              </a:tr>
              <a:tr h="22222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쿠폰</a:t>
                      </a:r>
                      <a:endParaRPr lang="ko-KR" alt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신규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X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X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X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61480063"/>
                  </a:ext>
                </a:extLst>
              </a:tr>
              <a:tr h="2222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환승</a:t>
                      </a:r>
                      <a:endParaRPr lang="ko-KR" alt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만원 쿠폰할인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만원 쿠폰할인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48966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680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Group 87">
            <a:extLst>
              <a:ext uri="{FF2B5EF4-FFF2-40B4-BE49-F238E27FC236}">
                <a16:creationId xmlns:a16="http://schemas.microsoft.com/office/drawing/2014/main" id="{194687D0-02B1-A2C5-2F4D-7716CCCE11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347900"/>
              </p:ext>
            </p:extLst>
          </p:nvPr>
        </p:nvGraphicFramePr>
        <p:xfrm>
          <a:off x="9430473" y="1"/>
          <a:ext cx="2761527" cy="311336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>
                          <a:latin typeface="+mn-ea"/>
                        </a:rPr>
                        <a:t>하단 </a:t>
                      </a:r>
                      <a:r>
                        <a:rPr lang="ko-KR" altLang="en-US" sz="800" dirty="0" err="1">
                          <a:latin typeface="+mn-ea"/>
                        </a:rPr>
                        <a:t>띠배너</a:t>
                      </a:r>
                      <a:r>
                        <a:rPr lang="ko-KR" altLang="en-US" sz="800" dirty="0">
                          <a:latin typeface="+mn-ea"/>
                        </a:rPr>
                        <a:t> 마감 </a:t>
                      </a:r>
                      <a:r>
                        <a:rPr lang="ko-KR" altLang="en-US" sz="800" dirty="0" err="1">
                          <a:latin typeface="+mn-ea"/>
                        </a:rPr>
                        <a:t>카운팅</a:t>
                      </a:r>
                      <a:r>
                        <a:rPr lang="ko-KR" altLang="en-US" sz="800" dirty="0">
                          <a:latin typeface="+mn-ea"/>
                        </a:rPr>
                        <a:t> 요청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3</a:t>
                      </a:r>
                      <a:r>
                        <a:rPr lang="ko-KR" altLang="en-US" sz="800" dirty="0">
                          <a:latin typeface="+mn-ea"/>
                        </a:rPr>
                        <a:t>월 </a:t>
                      </a:r>
                      <a:r>
                        <a:rPr lang="en-US" altLang="ko-KR" sz="800" dirty="0">
                          <a:latin typeface="+mn-ea"/>
                        </a:rPr>
                        <a:t>8</a:t>
                      </a:r>
                      <a:r>
                        <a:rPr lang="ko-KR" altLang="en-US" sz="800" dirty="0">
                          <a:latin typeface="+mn-ea"/>
                        </a:rPr>
                        <a:t>일 </a:t>
                      </a:r>
                      <a:r>
                        <a:rPr lang="en-US" altLang="ko-KR" sz="800" dirty="0">
                          <a:latin typeface="+mn-ea"/>
                        </a:rPr>
                        <a:t>24</a:t>
                      </a:r>
                      <a:r>
                        <a:rPr lang="ko-KR" altLang="en-US" sz="800" dirty="0">
                          <a:latin typeface="+mn-ea"/>
                        </a:rPr>
                        <a:t>시 기준 마감 </a:t>
                      </a:r>
                      <a:r>
                        <a:rPr lang="ko-KR" altLang="en-US" sz="800" dirty="0" err="1">
                          <a:latin typeface="+mn-ea"/>
                        </a:rPr>
                        <a:t>카운팅</a:t>
                      </a:r>
                      <a:r>
                        <a:rPr lang="ko-KR" altLang="en-US" sz="800" dirty="0">
                          <a:latin typeface="+mn-ea"/>
                        </a:rPr>
                        <a:t> 요청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우측 </a:t>
                      </a:r>
                      <a:r>
                        <a:rPr kumimoji="1" lang="ko-KR" altLang="en-US" sz="8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퀵배너</a:t>
                      </a:r>
                      <a:r>
                        <a:rPr kumimoji="1"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추가 요청</a:t>
                      </a:r>
                      <a:endParaRPr kumimoji="1"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r>
                        <a:rPr kumimoji="1"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급 </a:t>
                      </a:r>
                      <a:r>
                        <a:rPr kumimoji="1"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법원</a:t>
                      </a:r>
                      <a:r>
                        <a:rPr kumimoji="1"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·</a:t>
                      </a:r>
                      <a:r>
                        <a:rPr kumimoji="1"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검찰 </a:t>
                      </a:r>
                      <a:r>
                        <a:rPr kumimoji="1"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https://www.miraeij.com/gosi/classes/online/pass/pass6/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281D60B-06F5-5BBA-8C88-4AD37F1AAECA}"/>
              </a:ext>
            </a:extLst>
          </p:cNvPr>
          <p:cNvSpPr/>
          <p:nvPr/>
        </p:nvSpPr>
        <p:spPr>
          <a:xfrm>
            <a:off x="234892" y="255373"/>
            <a:ext cx="8976219" cy="63719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CDC6A8-166F-65F9-A719-035F632A11AB}"/>
              </a:ext>
            </a:extLst>
          </p:cNvPr>
          <p:cNvSpPr/>
          <p:nvPr/>
        </p:nvSpPr>
        <p:spPr>
          <a:xfrm>
            <a:off x="227569" y="62883"/>
            <a:ext cx="8983542" cy="539891"/>
          </a:xfrm>
          <a:prstGeom prst="rect">
            <a:avLst/>
          </a:prstGeom>
          <a:solidFill>
            <a:srgbClr val="0019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A112A04-3177-A583-351F-D8D0B03F0D3E}"/>
              </a:ext>
            </a:extLst>
          </p:cNvPr>
          <p:cNvSpPr txBox="1"/>
          <p:nvPr/>
        </p:nvSpPr>
        <p:spPr>
          <a:xfrm>
            <a:off x="1034756" y="177366"/>
            <a:ext cx="1279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6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16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마감</a:t>
            </a:r>
            <a:r>
              <a:rPr lang="en-US" altLang="ko-KR" sz="16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ko-KR" altLang="en-US" sz="16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3EAE27D-3F99-AC65-1558-E393D516CBBA}"/>
              </a:ext>
            </a:extLst>
          </p:cNvPr>
          <p:cNvSpPr txBox="1"/>
          <p:nvPr/>
        </p:nvSpPr>
        <p:spPr>
          <a:xfrm>
            <a:off x="2560702" y="169485"/>
            <a:ext cx="3012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1600" b="1" spc="-150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급 </a:t>
            </a:r>
            <a:r>
              <a:rPr lang="en-US" altLang="ko-KR" sz="1600" b="1" spc="-150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 b="1" spc="-150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 미래패스 </a:t>
            </a:r>
            <a:r>
              <a:rPr lang="ko-KR" altLang="en-US" sz="16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이벤트 종료까지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138DB17-544D-AAE7-459B-68D9B21B35D4}"/>
              </a:ext>
            </a:extLst>
          </p:cNvPr>
          <p:cNvSpPr/>
          <p:nvPr/>
        </p:nvSpPr>
        <p:spPr>
          <a:xfrm>
            <a:off x="5879946" y="233475"/>
            <a:ext cx="252942" cy="218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E869D10-75D3-4381-BD05-C59F80AEDF41}"/>
              </a:ext>
            </a:extLst>
          </p:cNvPr>
          <p:cNvSpPr/>
          <p:nvPr/>
        </p:nvSpPr>
        <p:spPr>
          <a:xfrm>
            <a:off x="6437414" y="233475"/>
            <a:ext cx="252942" cy="218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9F5C512-B0CA-AB92-4CCF-46E844F06182}"/>
              </a:ext>
            </a:extLst>
          </p:cNvPr>
          <p:cNvSpPr txBox="1"/>
          <p:nvPr/>
        </p:nvSpPr>
        <p:spPr>
          <a:xfrm>
            <a:off x="6086960" y="177366"/>
            <a:ext cx="370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4AA9453-633E-89A0-B909-1186C4D42B63}"/>
              </a:ext>
            </a:extLst>
          </p:cNvPr>
          <p:cNvSpPr txBox="1"/>
          <p:nvPr/>
        </p:nvSpPr>
        <p:spPr>
          <a:xfrm>
            <a:off x="6648843" y="177366"/>
            <a:ext cx="2199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6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8B99D9F-BB83-DE7D-353B-1E57758D7FE8}"/>
              </a:ext>
            </a:extLst>
          </p:cNvPr>
          <p:cNvSpPr/>
          <p:nvPr/>
        </p:nvSpPr>
        <p:spPr>
          <a:xfrm>
            <a:off x="6830227" y="233475"/>
            <a:ext cx="252942" cy="218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ADA8752-D976-87A7-280E-5772728366AF}"/>
              </a:ext>
            </a:extLst>
          </p:cNvPr>
          <p:cNvSpPr txBox="1"/>
          <p:nvPr/>
        </p:nvSpPr>
        <p:spPr>
          <a:xfrm>
            <a:off x="7041656" y="177366"/>
            <a:ext cx="2199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6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08D78E5-4478-60FC-1E58-B12B78E70EE9}"/>
              </a:ext>
            </a:extLst>
          </p:cNvPr>
          <p:cNvSpPr/>
          <p:nvPr/>
        </p:nvSpPr>
        <p:spPr>
          <a:xfrm>
            <a:off x="7218588" y="233475"/>
            <a:ext cx="252942" cy="218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A2E81D8E-B9AC-2B0F-1F87-9636A01EC379}"/>
              </a:ext>
            </a:extLst>
          </p:cNvPr>
          <p:cNvSpPr/>
          <p:nvPr/>
        </p:nvSpPr>
        <p:spPr>
          <a:xfrm>
            <a:off x="8861660" y="434240"/>
            <a:ext cx="288032" cy="288032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1301DD9-D549-A9D9-D0E5-512C59D1D9F2}"/>
              </a:ext>
            </a:extLst>
          </p:cNvPr>
          <p:cNvSpPr txBox="1"/>
          <p:nvPr/>
        </p:nvSpPr>
        <p:spPr>
          <a:xfrm>
            <a:off x="234892" y="888754"/>
            <a:ext cx="12979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EC553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GRAND</a:t>
            </a:r>
            <a:r>
              <a:rPr lang="ko-KR" altLang="en-US" sz="1400" b="1" dirty="0">
                <a:solidFill>
                  <a:srgbClr val="EC553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1400" b="1" dirty="0">
              <a:solidFill>
                <a:srgbClr val="EC553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1400" b="1" dirty="0">
                <a:solidFill>
                  <a:srgbClr val="EC553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OPEN</a:t>
            </a:r>
            <a:endParaRPr lang="ko-KR" altLang="en-US" sz="1400" b="1" dirty="0">
              <a:solidFill>
                <a:srgbClr val="EC553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604BA76-E660-CDCD-6B94-CBA5454110B9}"/>
              </a:ext>
            </a:extLst>
          </p:cNvPr>
          <p:cNvGrpSpPr/>
          <p:nvPr/>
        </p:nvGrpSpPr>
        <p:grpSpPr>
          <a:xfrm>
            <a:off x="137879" y="610754"/>
            <a:ext cx="1515953" cy="1192261"/>
            <a:chOff x="189022" y="440660"/>
            <a:chExt cx="2089014" cy="1642960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11ABDCE0-4EE0-13F6-E282-A3F05FE69A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63" b="93605" l="4592" r="96939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r="51924"/>
            <a:stretch/>
          </p:blipFill>
          <p:spPr>
            <a:xfrm>
              <a:off x="189022" y="440660"/>
              <a:ext cx="893473" cy="1630906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FA814D30-C27F-0120-6BE4-0D8D5BD95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63" b="93605" l="4592" r="96939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46956"/>
            <a:stretch/>
          </p:blipFill>
          <p:spPr>
            <a:xfrm>
              <a:off x="1292230" y="452713"/>
              <a:ext cx="985806" cy="1630907"/>
            </a:xfrm>
            <a:prstGeom prst="rect">
              <a:avLst/>
            </a:prstGeom>
          </p:spPr>
        </p:pic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3516570B-220D-AAE0-E789-64A49743ABA9}"/>
              </a:ext>
            </a:extLst>
          </p:cNvPr>
          <p:cNvSpPr txBox="1"/>
          <p:nvPr/>
        </p:nvSpPr>
        <p:spPr>
          <a:xfrm>
            <a:off x="2362160" y="879498"/>
            <a:ext cx="5364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rgbClr val="ED7D31"/>
                </a:solidFill>
              </a:rPr>
              <a:t>수강 기간 내 합격 시 전액 환급 </a:t>
            </a:r>
            <a:r>
              <a:rPr lang="en-US" altLang="ko-KR" sz="2000" b="1" spc="-150" dirty="0">
                <a:solidFill>
                  <a:srgbClr val="ED7D31"/>
                </a:solidFill>
              </a:rPr>
              <a:t>/ </a:t>
            </a:r>
            <a:r>
              <a:rPr lang="ko-KR" altLang="en-US" sz="2000" b="1" spc="-150" dirty="0" err="1">
                <a:solidFill>
                  <a:srgbClr val="ED7D31"/>
                </a:solidFill>
              </a:rPr>
              <a:t>갓성비</a:t>
            </a:r>
            <a:r>
              <a:rPr lang="ko-KR" altLang="en-US" sz="2000" b="1" spc="-150" dirty="0">
                <a:solidFill>
                  <a:srgbClr val="ED7D31"/>
                </a:solidFill>
              </a:rPr>
              <a:t> </a:t>
            </a:r>
            <a:r>
              <a:rPr lang="ko-KR" altLang="en-US" sz="2000" b="1" spc="-150" dirty="0" err="1">
                <a:solidFill>
                  <a:srgbClr val="ED7D31"/>
                </a:solidFill>
              </a:rPr>
              <a:t>끝판왕</a:t>
            </a:r>
            <a:r>
              <a:rPr lang="en-US" altLang="ko-KR" sz="2000" b="1" spc="-150" dirty="0">
                <a:solidFill>
                  <a:srgbClr val="ED7D31"/>
                </a:solidFill>
              </a:rPr>
              <a:t>!!</a:t>
            </a:r>
            <a:endParaRPr lang="ko-KR" altLang="en-US" b="1" spc="-150" dirty="0">
              <a:solidFill>
                <a:srgbClr val="ED7D3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D1741A1-54E4-5924-E37E-4EAE6741E6D1}"/>
              </a:ext>
            </a:extLst>
          </p:cNvPr>
          <p:cNvSpPr txBox="1"/>
          <p:nvPr/>
        </p:nvSpPr>
        <p:spPr>
          <a:xfrm>
            <a:off x="531056" y="1948193"/>
            <a:ext cx="2833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갓성비로</a:t>
            </a:r>
            <a:endParaRPr lang="en-US" altLang="ko-KR" sz="3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DAB5714-5238-6EA7-A8EC-9A00BCB16536}"/>
              </a:ext>
            </a:extLst>
          </p:cNvPr>
          <p:cNvSpPr txBox="1"/>
          <p:nvPr/>
        </p:nvSpPr>
        <p:spPr>
          <a:xfrm>
            <a:off x="6754430" y="1948193"/>
            <a:ext cx="21682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관리까지</a:t>
            </a:r>
            <a:endParaRPr lang="ko-KR" altLang="en-US" sz="1200" dirty="0"/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15F518E-090D-36F6-9E19-4E2BD66C97BD}"/>
              </a:ext>
            </a:extLst>
          </p:cNvPr>
          <p:cNvCxnSpPr>
            <a:cxnSpLocks/>
          </p:cNvCxnSpPr>
          <p:nvPr/>
        </p:nvCxnSpPr>
        <p:spPr>
          <a:xfrm>
            <a:off x="3250926" y="2242783"/>
            <a:ext cx="3077131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자유형 9">
            <a:extLst>
              <a:ext uri="{FF2B5EF4-FFF2-40B4-BE49-F238E27FC236}">
                <a16:creationId xmlns:a16="http://schemas.microsoft.com/office/drawing/2014/main" id="{67F9E0AB-7BB6-B770-26BE-443E18CD2A04}"/>
              </a:ext>
            </a:extLst>
          </p:cNvPr>
          <p:cNvSpPr/>
          <p:nvPr/>
        </p:nvSpPr>
        <p:spPr>
          <a:xfrm>
            <a:off x="910330" y="2574117"/>
            <a:ext cx="1528949" cy="45719"/>
          </a:xfrm>
          <a:custGeom>
            <a:avLst/>
            <a:gdLst>
              <a:gd name="connsiteX0" fmla="*/ 0 w 1696994"/>
              <a:gd name="connsiteY0" fmla="*/ 189470 h 189470"/>
              <a:gd name="connsiteX1" fmla="*/ 82378 w 1696994"/>
              <a:gd name="connsiteY1" fmla="*/ 123567 h 189470"/>
              <a:gd name="connsiteX2" fmla="*/ 140043 w 1696994"/>
              <a:gd name="connsiteY2" fmla="*/ 74140 h 189470"/>
              <a:gd name="connsiteX3" fmla="*/ 271848 w 1696994"/>
              <a:gd name="connsiteY3" fmla="*/ 82378 h 189470"/>
              <a:gd name="connsiteX4" fmla="*/ 296562 w 1696994"/>
              <a:gd name="connsiteY4" fmla="*/ 98854 h 189470"/>
              <a:gd name="connsiteX5" fmla="*/ 329513 w 1696994"/>
              <a:gd name="connsiteY5" fmla="*/ 115330 h 189470"/>
              <a:gd name="connsiteX6" fmla="*/ 420129 w 1696994"/>
              <a:gd name="connsiteY6" fmla="*/ 107092 h 189470"/>
              <a:gd name="connsiteX7" fmla="*/ 469557 w 1696994"/>
              <a:gd name="connsiteY7" fmla="*/ 74140 h 189470"/>
              <a:gd name="connsiteX8" fmla="*/ 502508 w 1696994"/>
              <a:gd name="connsiteY8" fmla="*/ 57665 h 189470"/>
              <a:gd name="connsiteX9" fmla="*/ 527221 w 1696994"/>
              <a:gd name="connsiteY9" fmla="*/ 32951 h 189470"/>
              <a:gd name="connsiteX10" fmla="*/ 584886 w 1696994"/>
              <a:gd name="connsiteY10" fmla="*/ 0 h 189470"/>
              <a:gd name="connsiteX11" fmla="*/ 609600 w 1696994"/>
              <a:gd name="connsiteY11" fmla="*/ 24713 h 189470"/>
              <a:gd name="connsiteX12" fmla="*/ 634313 w 1696994"/>
              <a:gd name="connsiteY12" fmla="*/ 65903 h 189470"/>
              <a:gd name="connsiteX13" fmla="*/ 667265 w 1696994"/>
              <a:gd name="connsiteY13" fmla="*/ 82378 h 189470"/>
              <a:gd name="connsiteX14" fmla="*/ 724929 w 1696994"/>
              <a:gd name="connsiteY14" fmla="*/ 98854 h 189470"/>
              <a:gd name="connsiteX15" fmla="*/ 889686 w 1696994"/>
              <a:gd name="connsiteY15" fmla="*/ 107092 h 189470"/>
              <a:gd name="connsiteX16" fmla="*/ 939113 w 1696994"/>
              <a:gd name="connsiteY16" fmla="*/ 74140 h 189470"/>
              <a:gd name="connsiteX17" fmla="*/ 955589 w 1696994"/>
              <a:gd name="connsiteY17" fmla="*/ 49427 h 189470"/>
              <a:gd name="connsiteX18" fmla="*/ 1037967 w 1696994"/>
              <a:gd name="connsiteY18" fmla="*/ 8238 h 189470"/>
              <a:gd name="connsiteX19" fmla="*/ 1062681 w 1696994"/>
              <a:gd name="connsiteY19" fmla="*/ 16475 h 189470"/>
              <a:gd name="connsiteX20" fmla="*/ 1120346 w 1696994"/>
              <a:gd name="connsiteY20" fmla="*/ 82378 h 189470"/>
              <a:gd name="connsiteX21" fmla="*/ 1169773 w 1696994"/>
              <a:gd name="connsiteY21" fmla="*/ 123567 h 189470"/>
              <a:gd name="connsiteX22" fmla="*/ 1268627 w 1696994"/>
              <a:gd name="connsiteY22" fmla="*/ 115330 h 189470"/>
              <a:gd name="connsiteX23" fmla="*/ 1301578 w 1696994"/>
              <a:gd name="connsiteY23" fmla="*/ 98854 h 189470"/>
              <a:gd name="connsiteX24" fmla="*/ 1351005 w 1696994"/>
              <a:gd name="connsiteY24" fmla="*/ 57665 h 189470"/>
              <a:gd name="connsiteX25" fmla="*/ 1375719 w 1696994"/>
              <a:gd name="connsiteY25" fmla="*/ 41189 h 189470"/>
              <a:gd name="connsiteX26" fmla="*/ 1408670 w 1696994"/>
              <a:gd name="connsiteY26" fmla="*/ 57665 h 189470"/>
              <a:gd name="connsiteX27" fmla="*/ 1482811 w 1696994"/>
              <a:gd name="connsiteY27" fmla="*/ 98854 h 189470"/>
              <a:gd name="connsiteX28" fmla="*/ 1655805 w 1696994"/>
              <a:gd name="connsiteY28" fmla="*/ 107092 h 189470"/>
              <a:gd name="connsiteX29" fmla="*/ 1680519 w 1696994"/>
              <a:gd name="connsiteY29" fmla="*/ 82378 h 189470"/>
              <a:gd name="connsiteX30" fmla="*/ 1696994 w 1696994"/>
              <a:gd name="connsiteY30" fmla="*/ 74140 h 18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696994" h="189470">
                <a:moveTo>
                  <a:pt x="0" y="189470"/>
                </a:moveTo>
                <a:cubicBezTo>
                  <a:pt x="151125" y="81524"/>
                  <a:pt x="-456" y="194569"/>
                  <a:pt x="82378" y="123567"/>
                </a:cubicBezTo>
                <a:cubicBezTo>
                  <a:pt x="156361" y="60152"/>
                  <a:pt x="78711" y="135472"/>
                  <a:pt x="140043" y="74140"/>
                </a:cubicBezTo>
                <a:cubicBezTo>
                  <a:pt x="183978" y="76886"/>
                  <a:pt x="228366" y="75512"/>
                  <a:pt x="271848" y="82378"/>
                </a:cubicBezTo>
                <a:cubicBezTo>
                  <a:pt x="281628" y="83922"/>
                  <a:pt x="287966" y="93942"/>
                  <a:pt x="296562" y="98854"/>
                </a:cubicBezTo>
                <a:cubicBezTo>
                  <a:pt x="307224" y="104947"/>
                  <a:pt x="318529" y="109838"/>
                  <a:pt x="329513" y="115330"/>
                </a:cubicBezTo>
                <a:cubicBezTo>
                  <a:pt x="359718" y="112584"/>
                  <a:pt x="391032" y="115650"/>
                  <a:pt x="420129" y="107092"/>
                </a:cubicBezTo>
                <a:cubicBezTo>
                  <a:pt x="439126" y="101505"/>
                  <a:pt x="451846" y="82995"/>
                  <a:pt x="469557" y="74140"/>
                </a:cubicBezTo>
                <a:lnTo>
                  <a:pt x="502508" y="57665"/>
                </a:lnTo>
                <a:cubicBezTo>
                  <a:pt x="510746" y="49427"/>
                  <a:pt x="518271" y="40409"/>
                  <a:pt x="527221" y="32951"/>
                </a:cubicBezTo>
                <a:cubicBezTo>
                  <a:pt x="544687" y="18396"/>
                  <a:pt x="564742" y="10072"/>
                  <a:pt x="584886" y="0"/>
                </a:cubicBezTo>
                <a:cubicBezTo>
                  <a:pt x="593124" y="8238"/>
                  <a:pt x="602610" y="15393"/>
                  <a:pt x="609600" y="24713"/>
                </a:cubicBezTo>
                <a:cubicBezTo>
                  <a:pt x="619207" y="37522"/>
                  <a:pt x="622991" y="54581"/>
                  <a:pt x="634313" y="65903"/>
                </a:cubicBezTo>
                <a:cubicBezTo>
                  <a:pt x="642997" y="74587"/>
                  <a:pt x="655978" y="77541"/>
                  <a:pt x="667265" y="82378"/>
                </a:cubicBezTo>
                <a:cubicBezTo>
                  <a:pt x="683813" y="89470"/>
                  <a:pt x="708204" y="94673"/>
                  <a:pt x="724929" y="98854"/>
                </a:cubicBezTo>
                <a:cubicBezTo>
                  <a:pt x="782857" y="137473"/>
                  <a:pt x="766651" y="133839"/>
                  <a:pt x="889686" y="107092"/>
                </a:cubicBezTo>
                <a:cubicBezTo>
                  <a:pt x="909035" y="102886"/>
                  <a:pt x="939113" y="74140"/>
                  <a:pt x="939113" y="74140"/>
                </a:cubicBezTo>
                <a:cubicBezTo>
                  <a:pt x="944605" y="65902"/>
                  <a:pt x="948138" y="55947"/>
                  <a:pt x="955589" y="49427"/>
                </a:cubicBezTo>
                <a:cubicBezTo>
                  <a:pt x="994823" y="15098"/>
                  <a:pt x="997020" y="18474"/>
                  <a:pt x="1037967" y="8238"/>
                </a:cubicBezTo>
                <a:cubicBezTo>
                  <a:pt x="1046205" y="10984"/>
                  <a:pt x="1055456" y="11658"/>
                  <a:pt x="1062681" y="16475"/>
                </a:cubicBezTo>
                <a:cubicBezTo>
                  <a:pt x="1079817" y="27899"/>
                  <a:pt x="1110315" y="70914"/>
                  <a:pt x="1120346" y="82378"/>
                </a:cubicBezTo>
                <a:cubicBezTo>
                  <a:pt x="1142549" y="107753"/>
                  <a:pt x="1143448" y="106018"/>
                  <a:pt x="1169773" y="123567"/>
                </a:cubicBezTo>
                <a:cubicBezTo>
                  <a:pt x="1202724" y="120821"/>
                  <a:pt x="1236128" y="121423"/>
                  <a:pt x="1268627" y="115330"/>
                </a:cubicBezTo>
                <a:cubicBezTo>
                  <a:pt x="1280697" y="113067"/>
                  <a:pt x="1290916" y="104947"/>
                  <a:pt x="1301578" y="98854"/>
                </a:cubicBezTo>
                <a:cubicBezTo>
                  <a:pt x="1340627" y="76540"/>
                  <a:pt x="1313829" y="88645"/>
                  <a:pt x="1351005" y="57665"/>
                </a:cubicBezTo>
                <a:cubicBezTo>
                  <a:pt x="1358611" y="51327"/>
                  <a:pt x="1367481" y="46681"/>
                  <a:pt x="1375719" y="41189"/>
                </a:cubicBezTo>
                <a:cubicBezTo>
                  <a:pt x="1386703" y="46681"/>
                  <a:pt x="1398140" y="51347"/>
                  <a:pt x="1408670" y="57665"/>
                </a:cubicBezTo>
                <a:cubicBezTo>
                  <a:pt x="1479483" y="100153"/>
                  <a:pt x="1433102" y="82284"/>
                  <a:pt x="1482811" y="98854"/>
                </a:cubicBezTo>
                <a:cubicBezTo>
                  <a:pt x="1543733" y="139471"/>
                  <a:pt x="1522535" y="132477"/>
                  <a:pt x="1655805" y="107092"/>
                </a:cubicBezTo>
                <a:cubicBezTo>
                  <a:pt x="1667250" y="104912"/>
                  <a:pt x="1671422" y="89656"/>
                  <a:pt x="1680519" y="82378"/>
                </a:cubicBezTo>
                <a:cubicBezTo>
                  <a:pt x="1685313" y="78542"/>
                  <a:pt x="1691502" y="76886"/>
                  <a:pt x="1696994" y="74140"/>
                </a:cubicBezTo>
              </a:path>
            </a:pathLst>
          </a:custGeom>
          <a:noFill/>
          <a:ln w="635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자유형 9">
            <a:extLst>
              <a:ext uri="{FF2B5EF4-FFF2-40B4-BE49-F238E27FC236}">
                <a16:creationId xmlns:a16="http://schemas.microsoft.com/office/drawing/2014/main" id="{B160E431-4166-98B6-9418-5DE0BFFF9AFC}"/>
              </a:ext>
            </a:extLst>
          </p:cNvPr>
          <p:cNvSpPr/>
          <p:nvPr/>
        </p:nvSpPr>
        <p:spPr>
          <a:xfrm>
            <a:off x="6859442" y="2522524"/>
            <a:ext cx="1429658" cy="72000"/>
          </a:xfrm>
          <a:custGeom>
            <a:avLst/>
            <a:gdLst>
              <a:gd name="connsiteX0" fmla="*/ 0 w 1696994"/>
              <a:gd name="connsiteY0" fmla="*/ 189470 h 189470"/>
              <a:gd name="connsiteX1" fmla="*/ 82378 w 1696994"/>
              <a:gd name="connsiteY1" fmla="*/ 123567 h 189470"/>
              <a:gd name="connsiteX2" fmla="*/ 140043 w 1696994"/>
              <a:gd name="connsiteY2" fmla="*/ 74140 h 189470"/>
              <a:gd name="connsiteX3" fmla="*/ 271848 w 1696994"/>
              <a:gd name="connsiteY3" fmla="*/ 82378 h 189470"/>
              <a:gd name="connsiteX4" fmla="*/ 296562 w 1696994"/>
              <a:gd name="connsiteY4" fmla="*/ 98854 h 189470"/>
              <a:gd name="connsiteX5" fmla="*/ 329513 w 1696994"/>
              <a:gd name="connsiteY5" fmla="*/ 115330 h 189470"/>
              <a:gd name="connsiteX6" fmla="*/ 420129 w 1696994"/>
              <a:gd name="connsiteY6" fmla="*/ 107092 h 189470"/>
              <a:gd name="connsiteX7" fmla="*/ 469557 w 1696994"/>
              <a:gd name="connsiteY7" fmla="*/ 74140 h 189470"/>
              <a:gd name="connsiteX8" fmla="*/ 502508 w 1696994"/>
              <a:gd name="connsiteY8" fmla="*/ 57665 h 189470"/>
              <a:gd name="connsiteX9" fmla="*/ 527221 w 1696994"/>
              <a:gd name="connsiteY9" fmla="*/ 32951 h 189470"/>
              <a:gd name="connsiteX10" fmla="*/ 584886 w 1696994"/>
              <a:gd name="connsiteY10" fmla="*/ 0 h 189470"/>
              <a:gd name="connsiteX11" fmla="*/ 609600 w 1696994"/>
              <a:gd name="connsiteY11" fmla="*/ 24713 h 189470"/>
              <a:gd name="connsiteX12" fmla="*/ 634313 w 1696994"/>
              <a:gd name="connsiteY12" fmla="*/ 65903 h 189470"/>
              <a:gd name="connsiteX13" fmla="*/ 667265 w 1696994"/>
              <a:gd name="connsiteY13" fmla="*/ 82378 h 189470"/>
              <a:gd name="connsiteX14" fmla="*/ 724929 w 1696994"/>
              <a:gd name="connsiteY14" fmla="*/ 98854 h 189470"/>
              <a:gd name="connsiteX15" fmla="*/ 889686 w 1696994"/>
              <a:gd name="connsiteY15" fmla="*/ 107092 h 189470"/>
              <a:gd name="connsiteX16" fmla="*/ 939113 w 1696994"/>
              <a:gd name="connsiteY16" fmla="*/ 74140 h 189470"/>
              <a:gd name="connsiteX17" fmla="*/ 955589 w 1696994"/>
              <a:gd name="connsiteY17" fmla="*/ 49427 h 189470"/>
              <a:gd name="connsiteX18" fmla="*/ 1037967 w 1696994"/>
              <a:gd name="connsiteY18" fmla="*/ 8238 h 189470"/>
              <a:gd name="connsiteX19" fmla="*/ 1062681 w 1696994"/>
              <a:gd name="connsiteY19" fmla="*/ 16475 h 189470"/>
              <a:gd name="connsiteX20" fmla="*/ 1120346 w 1696994"/>
              <a:gd name="connsiteY20" fmla="*/ 82378 h 189470"/>
              <a:gd name="connsiteX21" fmla="*/ 1169773 w 1696994"/>
              <a:gd name="connsiteY21" fmla="*/ 123567 h 189470"/>
              <a:gd name="connsiteX22" fmla="*/ 1268627 w 1696994"/>
              <a:gd name="connsiteY22" fmla="*/ 115330 h 189470"/>
              <a:gd name="connsiteX23" fmla="*/ 1301578 w 1696994"/>
              <a:gd name="connsiteY23" fmla="*/ 98854 h 189470"/>
              <a:gd name="connsiteX24" fmla="*/ 1351005 w 1696994"/>
              <a:gd name="connsiteY24" fmla="*/ 57665 h 189470"/>
              <a:gd name="connsiteX25" fmla="*/ 1375719 w 1696994"/>
              <a:gd name="connsiteY25" fmla="*/ 41189 h 189470"/>
              <a:gd name="connsiteX26" fmla="*/ 1408670 w 1696994"/>
              <a:gd name="connsiteY26" fmla="*/ 57665 h 189470"/>
              <a:gd name="connsiteX27" fmla="*/ 1482811 w 1696994"/>
              <a:gd name="connsiteY27" fmla="*/ 98854 h 189470"/>
              <a:gd name="connsiteX28" fmla="*/ 1655805 w 1696994"/>
              <a:gd name="connsiteY28" fmla="*/ 107092 h 189470"/>
              <a:gd name="connsiteX29" fmla="*/ 1680519 w 1696994"/>
              <a:gd name="connsiteY29" fmla="*/ 82378 h 189470"/>
              <a:gd name="connsiteX30" fmla="*/ 1696994 w 1696994"/>
              <a:gd name="connsiteY30" fmla="*/ 74140 h 18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696994" h="189470">
                <a:moveTo>
                  <a:pt x="0" y="189470"/>
                </a:moveTo>
                <a:cubicBezTo>
                  <a:pt x="151125" y="81524"/>
                  <a:pt x="-456" y="194569"/>
                  <a:pt x="82378" y="123567"/>
                </a:cubicBezTo>
                <a:cubicBezTo>
                  <a:pt x="156361" y="60152"/>
                  <a:pt x="78711" y="135472"/>
                  <a:pt x="140043" y="74140"/>
                </a:cubicBezTo>
                <a:cubicBezTo>
                  <a:pt x="183978" y="76886"/>
                  <a:pt x="228366" y="75512"/>
                  <a:pt x="271848" y="82378"/>
                </a:cubicBezTo>
                <a:cubicBezTo>
                  <a:pt x="281628" y="83922"/>
                  <a:pt x="287966" y="93942"/>
                  <a:pt x="296562" y="98854"/>
                </a:cubicBezTo>
                <a:cubicBezTo>
                  <a:pt x="307224" y="104947"/>
                  <a:pt x="318529" y="109838"/>
                  <a:pt x="329513" y="115330"/>
                </a:cubicBezTo>
                <a:cubicBezTo>
                  <a:pt x="359718" y="112584"/>
                  <a:pt x="391032" y="115650"/>
                  <a:pt x="420129" y="107092"/>
                </a:cubicBezTo>
                <a:cubicBezTo>
                  <a:pt x="439126" y="101505"/>
                  <a:pt x="451846" y="82995"/>
                  <a:pt x="469557" y="74140"/>
                </a:cubicBezTo>
                <a:lnTo>
                  <a:pt x="502508" y="57665"/>
                </a:lnTo>
                <a:cubicBezTo>
                  <a:pt x="510746" y="49427"/>
                  <a:pt x="518271" y="40409"/>
                  <a:pt x="527221" y="32951"/>
                </a:cubicBezTo>
                <a:cubicBezTo>
                  <a:pt x="544687" y="18396"/>
                  <a:pt x="564742" y="10072"/>
                  <a:pt x="584886" y="0"/>
                </a:cubicBezTo>
                <a:cubicBezTo>
                  <a:pt x="593124" y="8238"/>
                  <a:pt x="602610" y="15393"/>
                  <a:pt x="609600" y="24713"/>
                </a:cubicBezTo>
                <a:cubicBezTo>
                  <a:pt x="619207" y="37522"/>
                  <a:pt x="622991" y="54581"/>
                  <a:pt x="634313" y="65903"/>
                </a:cubicBezTo>
                <a:cubicBezTo>
                  <a:pt x="642997" y="74587"/>
                  <a:pt x="655978" y="77541"/>
                  <a:pt x="667265" y="82378"/>
                </a:cubicBezTo>
                <a:cubicBezTo>
                  <a:pt x="683813" y="89470"/>
                  <a:pt x="708204" y="94673"/>
                  <a:pt x="724929" y="98854"/>
                </a:cubicBezTo>
                <a:cubicBezTo>
                  <a:pt x="782857" y="137473"/>
                  <a:pt x="766651" y="133839"/>
                  <a:pt x="889686" y="107092"/>
                </a:cubicBezTo>
                <a:cubicBezTo>
                  <a:pt x="909035" y="102886"/>
                  <a:pt x="939113" y="74140"/>
                  <a:pt x="939113" y="74140"/>
                </a:cubicBezTo>
                <a:cubicBezTo>
                  <a:pt x="944605" y="65902"/>
                  <a:pt x="948138" y="55947"/>
                  <a:pt x="955589" y="49427"/>
                </a:cubicBezTo>
                <a:cubicBezTo>
                  <a:pt x="994823" y="15098"/>
                  <a:pt x="997020" y="18474"/>
                  <a:pt x="1037967" y="8238"/>
                </a:cubicBezTo>
                <a:cubicBezTo>
                  <a:pt x="1046205" y="10984"/>
                  <a:pt x="1055456" y="11658"/>
                  <a:pt x="1062681" y="16475"/>
                </a:cubicBezTo>
                <a:cubicBezTo>
                  <a:pt x="1079817" y="27899"/>
                  <a:pt x="1110315" y="70914"/>
                  <a:pt x="1120346" y="82378"/>
                </a:cubicBezTo>
                <a:cubicBezTo>
                  <a:pt x="1142549" y="107753"/>
                  <a:pt x="1143448" y="106018"/>
                  <a:pt x="1169773" y="123567"/>
                </a:cubicBezTo>
                <a:cubicBezTo>
                  <a:pt x="1202724" y="120821"/>
                  <a:pt x="1236128" y="121423"/>
                  <a:pt x="1268627" y="115330"/>
                </a:cubicBezTo>
                <a:cubicBezTo>
                  <a:pt x="1280697" y="113067"/>
                  <a:pt x="1290916" y="104947"/>
                  <a:pt x="1301578" y="98854"/>
                </a:cubicBezTo>
                <a:cubicBezTo>
                  <a:pt x="1340627" y="76540"/>
                  <a:pt x="1313829" y="88645"/>
                  <a:pt x="1351005" y="57665"/>
                </a:cubicBezTo>
                <a:cubicBezTo>
                  <a:pt x="1358611" y="51327"/>
                  <a:pt x="1367481" y="46681"/>
                  <a:pt x="1375719" y="41189"/>
                </a:cubicBezTo>
                <a:cubicBezTo>
                  <a:pt x="1386703" y="46681"/>
                  <a:pt x="1398140" y="51347"/>
                  <a:pt x="1408670" y="57665"/>
                </a:cubicBezTo>
                <a:cubicBezTo>
                  <a:pt x="1479483" y="100153"/>
                  <a:pt x="1433102" y="82284"/>
                  <a:pt x="1482811" y="98854"/>
                </a:cubicBezTo>
                <a:cubicBezTo>
                  <a:pt x="1543733" y="139471"/>
                  <a:pt x="1522535" y="132477"/>
                  <a:pt x="1655805" y="107092"/>
                </a:cubicBezTo>
                <a:cubicBezTo>
                  <a:pt x="1667250" y="104912"/>
                  <a:pt x="1671422" y="89656"/>
                  <a:pt x="1680519" y="82378"/>
                </a:cubicBezTo>
                <a:cubicBezTo>
                  <a:pt x="1685313" y="78542"/>
                  <a:pt x="1691502" y="76886"/>
                  <a:pt x="1696994" y="74140"/>
                </a:cubicBezTo>
              </a:path>
            </a:pathLst>
          </a:custGeom>
          <a:noFill/>
          <a:ln w="635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7D7C791-11C4-4153-754E-1407CE4E9A78}"/>
              </a:ext>
            </a:extLst>
          </p:cNvPr>
          <p:cNvSpPr txBox="1"/>
          <p:nvPr/>
        </p:nvSpPr>
        <p:spPr>
          <a:xfrm>
            <a:off x="2839356" y="2246523"/>
            <a:ext cx="3897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err="1">
                <a:solidFill>
                  <a:srgbClr val="ED7D31"/>
                </a:solidFill>
                <a:latin typeface="+mn-ea"/>
              </a:rPr>
              <a:t>어느것</a:t>
            </a:r>
            <a:r>
              <a:rPr lang="ko-KR" altLang="en-US" b="1" spc="-150" dirty="0">
                <a:solidFill>
                  <a:srgbClr val="ED7D31"/>
                </a:solidFill>
                <a:latin typeface="+mn-ea"/>
              </a:rPr>
              <a:t> 하나 빠지지 않도록</a:t>
            </a:r>
            <a:endParaRPr lang="ko-KR" altLang="en-US" sz="1600" b="1" spc="-150" dirty="0">
              <a:solidFill>
                <a:srgbClr val="ED7D31"/>
              </a:solidFill>
              <a:latin typeface="+mn-ea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8B44158-38FA-5F73-C35C-74CD4B96EE02}"/>
              </a:ext>
            </a:extLst>
          </p:cNvPr>
          <p:cNvSpPr txBox="1"/>
          <p:nvPr/>
        </p:nvSpPr>
        <p:spPr>
          <a:xfrm>
            <a:off x="2957485" y="1523030"/>
            <a:ext cx="36913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미래인재고시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22798168-27A2-DCCD-44A9-EC9994F140D9}"/>
              </a:ext>
            </a:extLst>
          </p:cNvPr>
          <p:cNvSpPr/>
          <p:nvPr/>
        </p:nvSpPr>
        <p:spPr>
          <a:xfrm rot="20666942">
            <a:off x="754752" y="1870864"/>
            <a:ext cx="1735602" cy="92267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C02C9838-F7C1-A43C-10E7-DCCA0E96BB81}"/>
              </a:ext>
            </a:extLst>
          </p:cNvPr>
          <p:cNvSpPr/>
          <p:nvPr/>
        </p:nvSpPr>
        <p:spPr>
          <a:xfrm rot="20666942">
            <a:off x="6639332" y="1870864"/>
            <a:ext cx="1735602" cy="92267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자유형 10">
            <a:extLst>
              <a:ext uri="{FF2B5EF4-FFF2-40B4-BE49-F238E27FC236}">
                <a16:creationId xmlns:a16="http://schemas.microsoft.com/office/drawing/2014/main" id="{64E42730-2501-9BC3-5142-D55C47A8016F}"/>
              </a:ext>
            </a:extLst>
          </p:cNvPr>
          <p:cNvSpPr/>
          <p:nvPr/>
        </p:nvSpPr>
        <p:spPr>
          <a:xfrm rot="19263993">
            <a:off x="7926071" y="1685604"/>
            <a:ext cx="392442" cy="354584"/>
          </a:xfrm>
          <a:custGeom>
            <a:avLst/>
            <a:gdLst>
              <a:gd name="connsiteX0" fmla="*/ 214184 w 268597"/>
              <a:gd name="connsiteY0" fmla="*/ 3069 h 200777"/>
              <a:gd name="connsiteX1" fmla="*/ 156519 w 268597"/>
              <a:gd name="connsiteY1" fmla="*/ 36021 h 200777"/>
              <a:gd name="connsiteX2" fmla="*/ 131805 w 268597"/>
              <a:gd name="connsiteY2" fmla="*/ 52496 h 200777"/>
              <a:gd name="connsiteX3" fmla="*/ 90616 w 268597"/>
              <a:gd name="connsiteY3" fmla="*/ 68972 h 200777"/>
              <a:gd name="connsiteX4" fmla="*/ 32951 w 268597"/>
              <a:gd name="connsiteY4" fmla="*/ 93685 h 200777"/>
              <a:gd name="connsiteX5" fmla="*/ 0 w 268597"/>
              <a:gd name="connsiteY5" fmla="*/ 118399 h 200777"/>
              <a:gd name="connsiteX6" fmla="*/ 32951 w 268597"/>
              <a:gd name="connsiteY6" fmla="*/ 126637 h 200777"/>
              <a:gd name="connsiteX7" fmla="*/ 115330 w 268597"/>
              <a:gd name="connsiteY7" fmla="*/ 134875 h 200777"/>
              <a:gd name="connsiteX8" fmla="*/ 172994 w 268597"/>
              <a:gd name="connsiteY8" fmla="*/ 143112 h 200777"/>
              <a:gd name="connsiteX9" fmla="*/ 238897 w 268597"/>
              <a:gd name="connsiteY9" fmla="*/ 151350 h 200777"/>
              <a:gd name="connsiteX10" fmla="*/ 230659 w 268597"/>
              <a:gd name="connsiteY10" fmla="*/ 143112 h 200777"/>
              <a:gd name="connsiteX11" fmla="*/ 205946 w 268597"/>
              <a:gd name="connsiteY11" fmla="*/ 134875 h 200777"/>
              <a:gd name="connsiteX12" fmla="*/ 181232 w 268597"/>
              <a:gd name="connsiteY12" fmla="*/ 110161 h 200777"/>
              <a:gd name="connsiteX13" fmla="*/ 156519 w 268597"/>
              <a:gd name="connsiteY13" fmla="*/ 101923 h 200777"/>
              <a:gd name="connsiteX14" fmla="*/ 82378 w 268597"/>
              <a:gd name="connsiteY14" fmla="*/ 44258 h 200777"/>
              <a:gd name="connsiteX15" fmla="*/ 49427 w 268597"/>
              <a:gd name="connsiteY15" fmla="*/ 11307 h 200777"/>
              <a:gd name="connsiteX16" fmla="*/ 41189 w 268597"/>
              <a:gd name="connsiteY16" fmla="*/ 44258 h 200777"/>
              <a:gd name="connsiteX17" fmla="*/ 57665 w 268597"/>
              <a:gd name="connsiteY17" fmla="*/ 77210 h 200777"/>
              <a:gd name="connsiteX18" fmla="*/ 98854 w 268597"/>
              <a:gd name="connsiteY18" fmla="*/ 151350 h 200777"/>
              <a:gd name="connsiteX19" fmla="*/ 115330 w 268597"/>
              <a:gd name="connsiteY19" fmla="*/ 200777 h 200777"/>
              <a:gd name="connsiteX20" fmla="*/ 148281 w 268597"/>
              <a:gd name="connsiteY20" fmla="*/ 151350 h 200777"/>
              <a:gd name="connsiteX21" fmla="*/ 172994 w 268597"/>
              <a:gd name="connsiteY21" fmla="*/ 68972 h 200777"/>
              <a:gd name="connsiteX22" fmla="*/ 189470 w 268597"/>
              <a:gd name="connsiteY22" fmla="*/ 19545 h 200777"/>
              <a:gd name="connsiteX23" fmla="*/ 214184 w 268597"/>
              <a:gd name="connsiteY23" fmla="*/ 3069 h 20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68597" h="200777">
                <a:moveTo>
                  <a:pt x="214184" y="3069"/>
                </a:moveTo>
                <a:cubicBezTo>
                  <a:pt x="208692" y="5815"/>
                  <a:pt x="175503" y="24631"/>
                  <a:pt x="156519" y="36021"/>
                </a:cubicBezTo>
                <a:cubicBezTo>
                  <a:pt x="148029" y="41115"/>
                  <a:pt x="140660" y="48068"/>
                  <a:pt x="131805" y="52496"/>
                </a:cubicBezTo>
                <a:cubicBezTo>
                  <a:pt x="118579" y="59109"/>
                  <a:pt x="104129" y="62966"/>
                  <a:pt x="90616" y="68972"/>
                </a:cubicBezTo>
                <a:cubicBezTo>
                  <a:pt x="29548" y="96114"/>
                  <a:pt x="83705" y="76769"/>
                  <a:pt x="32951" y="93685"/>
                </a:cubicBezTo>
                <a:cubicBezTo>
                  <a:pt x="21967" y="101923"/>
                  <a:pt x="0" y="104669"/>
                  <a:pt x="0" y="118399"/>
                </a:cubicBezTo>
                <a:cubicBezTo>
                  <a:pt x="0" y="129721"/>
                  <a:pt x="21743" y="125036"/>
                  <a:pt x="32951" y="126637"/>
                </a:cubicBezTo>
                <a:cubicBezTo>
                  <a:pt x="60270" y="130540"/>
                  <a:pt x="87922" y="131651"/>
                  <a:pt x="115330" y="134875"/>
                </a:cubicBezTo>
                <a:cubicBezTo>
                  <a:pt x="134613" y="137144"/>
                  <a:pt x="153748" y="140546"/>
                  <a:pt x="172994" y="143112"/>
                </a:cubicBezTo>
                <a:lnTo>
                  <a:pt x="238897" y="151350"/>
                </a:lnTo>
                <a:cubicBezTo>
                  <a:pt x="253662" y="156272"/>
                  <a:pt x="301924" y="173654"/>
                  <a:pt x="230659" y="143112"/>
                </a:cubicBezTo>
                <a:cubicBezTo>
                  <a:pt x="222678" y="139692"/>
                  <a:pt x="214184" y="137621"/>
                  <a:pt x="205946" y="134875"/>
                </a:cubicBezTo>
                <a:cubicBezTo>
                  <a:pt x="197708" y="126637"/>
                  <a:pt x="190926" y="116624"/>
                  <a:pt x="181232" y="110161"/>
                </a:cubicBezTo>
                <a:cubicBezTo>
                  <a:pt x="174007" y="105344"/>
                  <a:pt x="163373" y="107254"/>
                  <a:pt x="156519" y="101923"/>
                </a:cubicBezTo>
                <a:cubicBezTo>
                  <a:pt x="73170" y="37095"/>
                  <a:pt x="139550" y="63315"/>
                  <a:pt x="82378" y="44258"/>
                </a:cubicBezTo>
                <a:cubicBezTo>
                  <a:pt x="71394" y="33274"/>
                  <a:pt x="64960" y="11307"/>
                  <a:pt x="49427" y="11307"/>
                </a:cubicBezTo>
                <a:cubicBezTo>
                  <a:pt x="38105" y="11307"/>
                  <a:pt x="39785" y="33024"/>
                  <a:pt x="41189" y="44258"/>
                </a:cubicBezTo>
                <a:cubicBezTo>
                  <a:pt x="42712" y="56444"/>
                  <a:pt x="51701" y="66475"/>
                  <a:pt x="57665" y="77210"/>
                </a:cubicBezTo>
                <a:cubicBezTo>
                  <a:pt x="72591" y="104078"/>
                  <a:pt x="87569" y="123138"/>
                  <a:pt x="98854" y="151350"/>
                </a:cubicBezTo>
                <a:cubicBezTo>
                  <a:pt x="105304" y="167475"/>
                  <a:pt x="115330" y="200777"/>
                  <a:pt x="115330" y="200777"/>
                </a:cubicBezTo>
                <a:cubicBezTo>
                  <a:pt x="126314" y="184301"/>
                  <a:pt x="145026" y="170882"/>
                  <a:pt x="148281" y="151350"/>
                </a:cubicBezTo>
                <a:cubicBezTo>
                  <a:pt x="163190" y="61896"/>
                  <a:pt x="145629" y="137385"/>
                  <a:pt x="172994" y="68972"/>
                </a:cubicBezTo>
                <a:cubicBezTo>
                  <a:pt x="179444" y="52847"/>
                  <a:pt x="177190" y="31825"/>
                  <a:pt x="189470" y="19545"/>
                </a:cubicBezTo>
                <a:cubicBezTo>
                  <a:pt x="216125" y="-7110"/>
                  <a:pt x="219676" y="323"/>
                  <a:pt x="214184" y="3069"/>
                </a:cubicBezTo>
                <a:close/>
              </a:path>
            </a:pathLst>
          </a:custGeom>
          <a:noFill/>
          <a:ln w="635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endParaRPr lang="ko-KR" altLang="en-US" sz="800" b="1" dirty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1" name="자유형 29">
            <a:extLst>
              <a:ext uri="{FF2B5EF4-FFF2-40B4-BE49-F238E27FC236}">
                <a16:creationId xmlns:a16="http://schemas.microsoft.com/office/drawing/2014/main" id="{27B9C59D-ACC6-72DB-9DEA-304DF5F655D5}"/>
              </a:ext>
            </a:extLst>
          </p:cNvPr>
          <p:cNvSpPr/>
          <p:nvPr/>
        </p:nvSpPr>
        <p:spPr>
          <a:xfrm>
            <a:off x="7715135" y="1828695"/>
            <a:ext cx="219361" cy="170565"/>
          </a:xfrm>
          <a:custGeom>
            <a:avLst/>
            <a:gdLst>
              <a:gd name="connsiteX0" fmla="*/ 214184 w 268597"/>
              <a:gd name="connsiteY0" fmla="*/ 3069 h 200777"/>
              <a:gd name="connsiteX1" fmla="*/ 156519 w 268597"/>
              <a:gd name="connsiteY1" fmla="*/ 36021 h 200777"/>
              <a:gd name="connsiteX2" fmla="*/ 131805 w 268597"/>
              <a:gd name="connsiteY2" fmla="*/ 52496 h 200777"/>
              <a:gd name="connsiteX3" fmla="*/ 90616 w 268597"/>
              <a:gd name="connsiteY3" fmla="*/ 68972 h 200777"/>
              <a:gd name="connsiteX4" fmla="*/ 32951 w 268597"/>
              <a:gd name="connsiteY4" fmla="*/ 93685 h 200777"/>
              <a:gd name="connsiteX5" fmla="*/ 0 w 268597"/>
              <a:gd name="connsiteY5" fmla="*/ 118399 h 200777"/>
              <a:gd name="connsiteX6" fmla="*/ 32951 w 268597"/>
              <a:gd name="connsiteY6" fmla="*/ 126637 h 200777"/>
              <a:gd name="connsiteX7" fmla="*/ 115330 w 268597"/>
              <a:gd name="connsiteY7" fmla="*/ 134875 h 200777"/>
              <a:gd name="connsiteX8" fmla="*/ 172994 w 268597"/>
              <a:gd name="connsiteY8" fmla="*/ 143112 h 200777"/>
              <a:gd name="connsiteX9" fmla="*/ 238897 w 268597"/>
              <a:gd name="connsiteY9" fmla="*/ 151350 h 200777"/>
              <a:gd name="connsiteX10" fmla="*/ 230659 w 268597"/>
              <a:gd name="connsiteY10" fmla="*/ 143112 h 200777"/>
              <a:gd name="connsiteX11" fmla="*/ 205946 w 268597"/>
              <a:gd name="connsiteY11" fmla="*/ 134875 h 200777"/>
              <a:gd name="connsiteX12" fmla="*/ 181232 w 268597"/>
              <a:gd name="connsiteY12" fmla="*/ 110161 h 200777"/>
              <a:gd name="connsiteX13" fmla="*/ 156519 w 268597"/>
              <a:gd name="connsiteY13" fmla="*/ 101923 h 200777"/>
              <a:gd name="connsiteX14" fmla="*/ 82378 w 268597"/>
              <a:gd name="connsiteY14" fmla="*/ 44258 h 200777"/>
              <a:gd name="connsiteX15" fmla="*/ 49427 w 268597"/>
              <a:gd name="connsiteY15" fmla="*/ 11307 h 200777"/>
              <a:gd name="connsiteX16" fmla="*/ 41189 w 268597"/>
              <a:gd name="connsiteY16" fmla="*/ 44258 h 200777"/>
              <a:gd name="connsiteX17" fmla="*/ 57665 w 268597"/>
              <a:gd name="connsiteY17" fmla="*/ 77210 h 200777"/>
              <a:gd name="connsiteX18" fmla="*/ 98854 w 268597"/>
              <a:gd name="connsiteY18" fmla="*/ 151350 h 200777"/>
              <a:gd name="connsiteX19" fmla="*/ 115330 w 268597"/>
              <a:gd name="connsiteY19" fmla="*/ 200777 h 200777"/>
              <a:gd name="connsiteX20" fmla="*/ 148281 w 268597"/>
              <a:gd name="connsiteY20" fmla="*/ 151350 h 200777"/>
              <a:gd name="connsiteX21" fmla="*/ 172994 w 268597"/>
              <a:gd name="connsiteY21" fmla="*/ 68972 h 200777"/>
              <a:gd name="connsiteX22" fmla="*/ 189470 w 268597"/>
              <a:gd name="connsiteY22" fmla="*/ 19545 h 200777"/>
              <a:gd name="connsiteX23" fmla="*/ 214184 w 268597"/>
              <a:gd name="connsiteY23" fmla="*/ 3069 h 20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68597" h="200777">
                <a:moveTo>
                  <a:pt x="214184" y="3069"/>
                </a:moveTo>
                <a:cubicBezTo>
                  <a:pt x="208692" y="5815"/>
                  <a:pt x="175503" y="24631"/>
                  <a:pt x="156519" y="36021"/>
                </a:cubicBezTo>
                <a:cubicBezTo>
                  <a:pt x="148029" y="41115"/>
                  <a:pt x="140660" y="48068"/>
                  <a:pt x="131805" y="52496"/>
                </a:cubicBezTo>
                <a:cubicBezTo>
                  <a:pt x="118579" y="59109"/>
                  <a:pt x="104129" y="62966"/>
                  <a:pt x="90616" y="68972"/>
                </a:cubicBezTo>
                <a:cubicBezTo>
                  <a:pt x="29548" y="96114"/>
                  <a:pt x="83705" y="76769"/>
                  <a:pt x="32951" y="93685"/>
                </a:cubicBezTo>
                <a:cubicBezTo>
                  <a:pt x="21967" y="101923"/>
                  <a:pt x="0" y="104669"/>
                  <a:pt x="0" y="118399"/>
                </a:cubicBezTo>
                <a:cubicBezTo>
                  <a:pt x="0" y="129721"/>
                  <a:pt x="21743" y="125036"/>
                  <a:pt x="32951" y="126637"/>
                </a:cubicBezTo>
                <a:cubicBezTo>
                  <a:pt x="60270" y="130540"/>
                  <a:pt x="87922" y="131651"/>
                  <a:pt x="115330" y="134875"/>
                </a:cubicBezTo>
                <a:cubicBezTo>
                  <a:pt x="134613" y="137144"/>
                  <a:pt x="153748" y="140546"/>
                  <a:pt x="172994" y="143112"/>
                </a:cubicBezTo>
                <a:lnTo>
                  <a:pt x="238897" y="151350"/>
                </a:lnTo>
                <a:cubicBezTo>
                  <a:pt x="253662" y="156272"/>
                  <a:pt x="301924" y="173654"/>
                  <a:pt x="230659" y="143112"/>
                </a:cubicBezTo>
                <a:cubicBezTo>
                  <a:pt x="222678" y="139692"/>
                  <a:pt x="214184" y="137621"/>
                  <a:pt x="205946" y="134875"/>
                </a:cubicBezTo>
                <a:cubicBezTo>
                  <a:pt x="197708" y="126637"/>
                  <a:pt x="190926" y="116624"/>
                  <a:pt x="181232" y="110161"/>
                </a:cubicBezTo>
                <a:cubicBezTo>
                  <a:pt x="174007" y="105344"/>
                  <a:pt x="163373" y="107254"/>
                  <a:pt x="156519" y="101923"/>
                </a:cubicBezTo>
                <a:cubicBezTo>
                  <a:pt x="73170" y="37095"/>
                  <a:pt x="139550" y="63315"/>
                  <a:pt x="82378" y="44258"/>
                </a:cubicBezTo>
                <a:cubicBezTo>
                  <a:pt x="71394" y="33274"/>
                  <a:pt x="64960" y="11307"/>
                  <a:pt x="49427" y="11307"/>
                </a:cubicBezTo>
                <a:cubicBezTo>
                  <a:pt x="38105" y="11307"/>
                  <a:pt x="39785" y="33024"/>
                  <a:pt x="41189" y="44258"/>
                </a:cubicBezTo>
                <a:cubicBezTo>
                  <a:pt x="42712" y="56444"/>
                  <a:pt x="51701" y="66475"/>
                  <a:pt x="57665" y="77210"/>
                </a:cubicBezTo>
                <a:cubicBezTo>
                  <a:pt x="72591" y="104078"/>
                  <a:pt x="87569" y="123138"/>
                  <a:pt x="98854" y="151350"/>
                </a:cubicBezTo>
                <a:cubicBezTo>
                  <a:pt x="105304" y="167475"/>
                  <a:pt x="115330" y="200777"/>
                  <a:pt x="115330" y="200777"/>
                </a:cubicBezTo>
                <a:cubicBezTo>
                  <a:pt x="126314" y="184301"/>
                  <a:pt x="145026" y="170882"/>
                  <a:pt x="148281" y="151350"/>
                </a:cubicBezTo>
                <a:cubicBezTo>
                  <a:pt x="163190" y="61896"/>
                  <a:pt x="145629" y="137385"/>
                  <a:pt x="172994" y="68972"/>
                </a:cubicBezTo>
                <a:cubicBezTo>
                  <a:pt x="179444" y="52847"/>
                  <a:pt x="177190" y="31825"/>
                  <a:pt x="189470" y="19545"/>
                </a:cubicBezTo>
                <a:cubicBezTo>
                  <a:pt x="216125" y="-7110"/>
                  <a:pt x="219676" y="323"/>
                  <a:pt x="214184" y="3069"/>
                </a:cubicBezTo>
                <a:close/>
              </a:path>
            </a:pathLst>
          </a:custGeom>
          <a:noFill/>
          <a:ln w="635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endParaRPr lang="ko-KR" altLang="en-US" sz="800" b="1" dirty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2" name="자유형 10">
            <a:extLst>
              <a:ext uri="{FF2B5EF4-FFF2-40B4-BE49-F238E27FC236}">
                <a16:creationId xmlns:a16="http://schemas.microsoft.com/office/drawing/2014/main" id="{4BEF6042-3F38-BBC0-8932-C7DDDEF2F4DD}"/>
              </a:ext>
            </a:extLst>
          </p:cNvPr>
          <p:cNvSpPr/>
          <p:nvPr/>
        </p:nvSpPr>
        <p:spPr>
          <a:xfrm rot="19263993">
            <a:off x="2250396" y="1751164"/>
            <a:ext cx="392442" cy="354584"/>
          </a:xfrm>
          <a:custGeom>
            <a:avLst/>
            <a:gdLst>
              <a:gd name="connsiteX0" fmla="*/ 214184 w 268597"/>
              <a:gd name="connsiteY0" fmla="*/ 3069 h 200777"/>
              <a:gd name="connsiteX1" fmla="*/ 156519 w 268597"/>
              <a:gd name="connsiteY1" fmla="*/ 36021 h 200777"/>
              <a:gd name="connsiteX2" fmla="*/ 131805 w 268597"/>
              <a:gd name="connsiteY2" fmla="*/ 52496 h 200777"/>
              <a:gd name="connsiteX3" fmla="*/ 90616 w 268597"/>
              <a:gd name="connsiteY3" fmla="*/ 68972 h 200777"/>
              <a:gd name="connsiteX4" fmla="*/ 32951 w 268597"/>
              <a:gd name="connsiteY4" fmla="*/ 93685 h 200777"/>
              <a:gd name="connsiteX5" fmla="*/ 0 w 268597"/>
              <a:gd name="connsiteY5" fmla="*/ 118399 h 200777"/>
              <a:gd name="connsiteX6" fmla="*/ 32951 w 268597"/>
              <a:gd name="connsiteY6" fmla="*/ 126637 h 200777"/>
              <a:gd name="connsiteX7" fmla="*/ 115330 w 268597"/>
              <a:gd name="connsiteY7" fmla="*/ 134875 h 200777"/>
              <a:gd name="connsiteX8" fmla="*/ 172994 w 268597"/>
              <a:gd name="connsiteY8" fmla="*/ 143112 h 200777"/>
              <a:gd name="connsiteX9" fmla="*/ 238897 w 268597"/>
              <a:gd name="connsiteY9" fmla="*/ 151350 h 200777"/>
              <a:gd name="connsiteX10" fmla="*/ 230659 w 268597"/>
              <a:gd name="connsiteY10" fmla="*/ 143112 h 200777"/>
              <a:gd name="connsiteX11" fmla="*/ 205946 w 268597"/>
              <a:gd name="connsiteY11" fmla="*/ 134875 h 200777"/>
              <a:gd name="connsiteX12" fmla="*/ 181232 w 268597"/>
              <a:gd name="connsiteY12" fmla="*/ 110161 h 200777"/>
              <a:gd name="connsiteX13" fmla="*/ 156519 w 268597"/>
              <a:gd name="connsiteY13" fmla="*/ 101923 h 200777"/>
              <a:gd name="connsiteX14" fmla="*/ 82378 w 268597"/>
              <a:gd name="connsiteY14" fmla="*/ 44258 h 200777"/>
              <a:gd name="connsiteX15" fmla="*/ 49427 w 268597"/>
              <a:gd name="connsiteY15" fmla="*/ 11307 h 200777"/>
              <a:gd name="connsiteX16" fmla="*/ 41189 w 268597"/>
              <a:gd name="connsiteY16" fmla="*/ 44258 h 200777"/>
              <a:gd name="connsiteX17" fmla="*/ 57665 w 268597"/>
              <a:gd name="connsiteY17" fmla="*/ 77210 h 200777"/>
              <a:gd name="connsiteX18" fmla="*/ 98854 w 268597"/>
              <a:gd name="connsiteY18" fmla="*/ 151350 h 200777"/>
              <a:gd name="connsiteX19" fmla="*/ 115330 w 268597"/>
              <a:gd name="connsiteY19" fmla="*/ 200777 h 200777"/>
              <a:gd name="connsiteX20" fmla="*/ 148281 w 268597"/>
              <a:gd name="connsiteY20" fmla="*/ 151350 h 200777"/>
              <a:gd name="connsiteX21" fmla="*/ 172994 w 268597"/>
              <a:gd name="connsiteY21" fmla="*/ 68972 h 200777"/>
              <a:gd name="connsiteX22" fmla="*/ 189470 w 268597"/>
              <a:gd name="connsiteY22" fmla="*/ 19545 h 200777"/>
              <a:gd name="connsiteX23" fmla="*/ 214184 w 268597"/>
              <a:gd name="connsiteY23" fmla="*/ 3069 h 20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68597" h="200777">
                <a:moveTo>
                  <a:pt x="214184" y="3069"/>
                </a:moveTo>
                <a:cubicBezTo>
                  <a:pt x="208692" y="5815"/>
                  <a:pt x="175503" y="24631"/>
                  <a:pt x="156519" y="36021"/>
                </a:cubicBezTo>
                <a:cubicBezTo>
                  <a:pt x="148029" y="41115"/>
                  <a:pt x="140660" y="48068"/>
                  <a:pt x="131805" y="52496"/>
                </a:cubicBezTo>
                <a:cubicBezTo>
                  <a:pt x="118579" y="59109"/>
                  <a:pt x="104129" y="62966"/>
                  <a:pt x="90616" y="68972"/>
                </a:cubicBezTo>
                <a:cubicBezTo>
                  <a:pt x="29548" y="96114"/>
                  <a:pt x="83705" y="76769"/>
                  <a:pt x="32951" y="93685"/>
                </a:cubicBezTo>
                <a:cubicBezTo>
                  <a:pt x="21967" y="101923"/>
                  <a:pt x="0" y="104669"/>
                  <a:pt x="0" y="118399"/>
                </a:cubicBezTo>
                <a:cubicBezTo>
                  <a:pt x="0" y="129721"/>
                  <a:pt x="21743" y="125036"/>
                  <a:pt x="32951" y="126637"/>
                </a:cubicBezTo>
                <a:cubicBezTo>
                  <a:pt x="60270" y="130540"/>
                  <a:pt x="87922" y="131651"/>
                  <a:pt x="115330" y="134875"/>
                </a:cubicBezTo>
                <a:cubicBezTo>
                  <a:pt x="134613" y="137144"/>
                  <a:pt x="153748" y="140546"/>
                  <a:pt x="172994" y="143112"/>
                </a:cubicBezTo>
                <a:lnTo>
                  <a:pt x="238897" y="151350"/>
                </a:lnTo>
                <a:cubicBezTo>
                  <a:pt x="253662" y="156272"/>
                  <a:pt x="301924" y="173654"/>
                  <a:pt x="230659" y="143112"/>
                </a:cubicBezTo>
                <a:cubicBezTo>
                  <a:pt x="222678" y="139692"/>
                  <a:pt x="214184" y="137621"/>
                  <a:pt x="205946" y="134875"/>
                </a:cubicBezTo>
                <a:cubicBezTo>
                  <a:pt x="197708" y="126637"/>
                  <a:pt x="190926" y="116624"/>
                  <a:pt x="181232" y="110161"/>
                </a:cubicBezTo>
                <a:cubicBezTo>
                  <a:pt x="174007" y="105344"/>
                  <a:pt x="163373" y="107254"/>
                  <a:pt x="156519" y="101923"/>
                </a:cubicBezTo>
                <a:cubicBezTo>
                  <a:pt x="73170" y="37095"/>
                  <a:pt x="139550" y="63315"/>
                  <a:pt x="82378" y="44258"/>
                </a:cubicBezTo>
                <a:cubicBezTo>
                  <a:pt x="71394" y="33274"/>
                  <a:pt x="64960" y="11307"/>
                  <a:pt x="49427" y="11307"/>
                </a:cubicBezTo>
                <a:cubicBezTo>
                  <a:pt x="38105" y="11307"/>
                  <a:pt x="39785" y="33024"/>
                  <a:pt x="41189" y="44258"/>
                </a:cubicBezTo>
                <a:cubicBezTo>
                  <a:pt x="42712" y="56444"/>
                  <a:pt x="51701" y="66475"/>
                  <a:pt x="57665" y="77210"/>
                </a:cubicBezTo>
                <a:cubicBezTo>
                  <a:pt x="72591" y="104078"/>
                  <a:pt x="87569" y="123138"/>
                  <a:pt x="98854" y="151350"/>
                </a:cubicBezTo>
                <a:cubicBezTo>
                  <a:pt x="105304" y="167475"/>
                  <a:pt x="115330" y="200777"/>
                  <a:pt x="115330" y="200777"/>
                </a:cubicBezTo>
                <a:cubicBezTo>
                  <a:pt x="126314" y="184301"/>
                  <a:pt x="145026" y="170882"/>
                  <a:pt x="148281" y="151350"/>
                </a:cubicBezTo>
                <a:cubicBezTo>
                  <a:pt x="163190" y="61896"/>
                  <a:pt x="145629" y="137385"/>
                  <a:pt x="172994" y="68972"/>
                </a:cubicBezTo>
                <a:cubicBezTo>
                  <a:pt x="179444" y="52847"/>
                  <a:pt x="177190" y="31825"/>
                  <a:pt x="189470" y="19545"/>
                </a:cubicBezTo>
                <a:cubicBezTo>
                  <a:pt x="216125" y="-7110"/>
                  <a:pt x="219676" y="323"/>
                  <a:pt x="214184" y="3069"/>
                </a:cubicBezTo>
                <a:close/>
              </a:path>
            </a:pathLst>
          </a:custGeom>
          <a:noFill/>
          <a:ln w="635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endParaRPr lang="ko-KR" altLang="en-US" sz="800" b="1" dirty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3" name="자유형 29">
            <a:extLst>
              <a:ext uri="{FF2B5EF4-FFF2-40B4-BE49-F238E27FC236}">
                <a16:creationId xmlns:a16="http://schemas.microsoft.com/office/drawing/2014/main" id="{B8E16A98-54EF-1467-759F-8482191CD2EC}"/>
              </a:ext>
            </a:extLst>
          </p:cNvPr>
          <p:cNvSpPr/>
          <p:nvPr/>
        </p:nvSpPr>
        <p:spPr>
          <a:xfrm>
            <a:off x="2039460" y="1894255"/>
            <a:ext cx="219361" cy="170565"/>
          </a:xfrm>
          <a:custGeom>
            <a:avLst/>
            <a:gdLst>
              <a:gd name="connsiteX0" fmla="*/ 214184 w 268597"/>
              <a:gd name="connsiteY0" fmla="*/ 3069 h 200777"/>
              <a:gd name="connsiteX1" fmla="*/ 156519 w 268597"/>
              <a:gd name="connsiteY1" fmla="*/ 36021 h 200777"/>
              <a:gd name="connsiteX2" fmla="*/ 131805 w 268597"/>
              <a:gd name="connsiteY2" fmla="*/ 52496 h 200777"/>
              <a:gd name="connsiteX3" fmla="*/ 90616 w 268597"/>
              <a:gd name="connsiteY3" fmla="*/ 68972 h 200777"/>
              <a:gd name="connsiteX4" fmla="*/ 32951 w 268597"/>
              <a:gd name="connsiteY4" fmla="*/ 93685 h 200777"/>
              <a:gd name="connsiteX5" fmla="*/ 0 w 268597"/>
              <a:gd name="connsiteY5" fmla="*/ 118399 h 200777"/>
              <a:gd name="connsiteX6" fmla="*/ 32951 w 268597"/>
              <a:gd name="connsiteY6" fmla="*/ 126637 h 200777"/>
              <a:gd name="connsiteX7" fmla="*/ 115330 w 268597"/>
              <a:gd name="connsiteY7" fmla="*/ 134875 h 200777"/>
              <a:gd name="connsiteX8" fmla="*/ 172994 w 268597"/>
              <a:gd name="connsiteY8" fmla="*/ 143112 h 200777"/>
              <a:gd name="connsiteX9" fmla="*/ 238897 w 268597"/>
              <a:gd name="connsiteY9" fmla="*/ 151350 h 200777"/>
              <a:gd name="connsiteX10" fmla="*/ 230659 w 268597"/>
              <a:gd name="connsiteY10" fmla="*/ 143112 h 200777"/>
              <a:gd name="connsiteX11" fmla="*/ 205946 w 268597"/>
              <a:gd name="connsiteY11" fmla="*/ 134875 h 200777"/>
              <a:gd name="connsiteX12" fmla="*/ 181232 w 268597"/>
              <a:gd name="connsiteY12" fmla="*/ 110161 h 200777"/>
              <a:gd name="connsiteX13" fmla="*/ 156519 w 268597"/>
              <a:gd name="connsiteY13" fmla="*/ 101923 h 200777"/>
              <a:gd name="connsiteX14" fmla="*/ 82378 w 268597"/>
              <a:gd name="connsiteY14" fmla="*/ 44258 h 200777"/>
              <a:gd name="connsiteX15" fmla="*/ 49427 w 268597"/>
              <a:gd name="connsiteY15" fmla="*/ 11307 h 200777"/>
              <a:gd name="connsiteX16" fmla="*/ 41189 w 268597"/>
              <a:gd name="connsiteY16" fmla="*/ 44258 h 200777"/>
              <a:gd name="connsiteX17" fmla="*/ 57665 w 268597"/>
              <a:gd name="connsiteY17" fmla="*/ 77210 h 200777"/>
              <a:gd name="connsiteX18" fmla="*/ 98854 w 268597"/>
              <a:gd name="connsiteY18" fmla="*/ 151350 h 200777"/>
              <a:gd name="connsiteX19" fmla="*/ 115330 w 268597"/>
              <a:gd name="connsiteY19" fmla="*/ 200777 h 200777"/>
              <a:gd name="connsiteX20" fmla="*/ 148281 w 268597"/>
              <a:gd name="connsiteY20" fmla="*/ 151350 h 200777"/>
              <a:gd name="connsiteX21" fmla="*/ 172994 w 268597"/>
              <a:gd name="connsiteY21" fmla="*/ 68972 h 200777"/>
              <a:gd name="connsiteX22" fmla="*/ 189470 w 268597"/>
              <a:gd name="connsiteY22" fmla="*/ 19545 h 200777"/>
              <a:gd name="connsiteX23" fmla="*/ 214184 w 268597"/>
              <a:gd name="connsiteY23" fmla="*/ 3069 h 20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68597" h="200777">
                <a:moveTo>
                  <a:pt x="214184" y="3069"/>
                </a:moveTo>
                <a:cubicBezTo>
                  <a:pt x="208692" y="5815"/>
                  <a:pt x="175503" y="24631"/>
                  <a:pt x="156519" y="36021"/>
                </a:cubicBezTo>
                <a:cubicBezTo>
                  <a:pt x="148029" y="41115"/>
                  <a:pt x="140660" y="48068"/>
                  <a:pt x="131805" y="52496"/>
                </a:cubicBezTo>
                <a:cubicBezTo>
                  <a:pt x="118579" y="59109"/>
                  <a:pt x="104129" y="62966"/>
                  <a:pt x="90616" y="68972"/>
                </a:cubicBezTo>
                <a:cubicBezTo>
                  <a:pt x="29548" y="96114"/>
                  <a:pt x="83705" y="76769"/>
                  <a:pt x="32951" y="93685"/>
                </a:cubicBezTo>
                <a:cubicBezTo>
                  <a:pt x="21967" y="101923"/>
                  <a:pt x="0" y="104669"/>
                  <a:pt x="0" y="118399"/>
                </a:cubicBezTo>
                <a:cubicBezTo>
                  <a:pt x="0" y="129721"/>
                  <a:pt x="21743" y="125036"/>
                  <a:pt x="32951" y="126637"/>
                </a:cubicBezTo>
                <a:cubicBezTo>
                  <a:pt x="60270" y="130540"/>
                  <a:pt x="87922" y="131651"/>
                  <a:pt x="115330" y="134875"/>
                </a:cubicBezTo>
                <a:cubicBezTo>
                  <a:pt x="134613" y="137144"/>
                  <a:pt x="153748" y="140546"/>
                  <a:pt x="172994" y="143112"/>
                </a:cubicBezTo>
                <a:lnTo>
                  <a:pt x="238897" y="151350"/>
                </a:lnTo>
                <a:cubicBezTo>
                  <a:pt x="253662" y="156272"/>
                  <a:pt x="301924" y="173654"/>
                  <a:pt x="230659" y="143112"/>
                </a:cubicBezTo>
                <a:cubicBezTo>
                  <a:pt x="222678" y="139692"/>
                  <a:pt x="214184" y="137621"/>
                  <a:pt x="205946" y="134875"/>
                </a:cubicBezTo>
                <a:cubicBezTo>
                  <a:pt x="197708" y="126637"/>
                  <a:pt x="190926" y="116624"/>
                  <a:pt x="181232" y="110161"/>
                </a:cubicBezTo>
                <a:cubicBezTo>
                  <a:pt x="174007" y="105344"/>
                  <a:pt x="163373" y="107254"/>
                  <a:pt x="156519" y="101923"/>
                </a:cubicBezTo>
                <a:cubicBezTo>
                  <a:pt x="73170" y="37095"/>
                  <a:pt x="139550" y="63315"/>
                  <a:pt x="82378" y="44258"/>
                </a:cubicBezTo>
                <a:cubicBezTo>
                  <a:pt x="71394" y="33274"/>
                  <a:pt x="64960" y="11307"/>
                  <a:pt x="49427" y="11307"/>
                </a:cubicBezTo>
                <a:cubicBezTo>
                  <a:pt x="38105" y="11307"/>
                  <a:pt x="39785" y="33024"/>
                  <a:pt x="41189" y="44258"/>
                </a:cubicBezTo>
                <a:cubicBezTo>
                  <a:pt x="42712" y="56444"/>
                  <a:pt x="51701" y="66475"/>
                  <a:pt x="57665" y="77210"/>
                </a:cubicBezTo>
                <a:cubicBezTo>
                  <a:pt x="72591" y="104078"/>
                  <a:pt x="87569" y="123138"/>
                  <a:pt x="98854" y="151350"/>
                </a:cubicBezTo>
                <a:cubicBezTo>
                  <a:pt x="105304" y="167475"/>
                  <a:pt x="115330" y="200777"/>
                  <a:pt x="115330" y="200777"/>
                </a:cubicBezTo>
                <a:cubicBezTo>
                  <a:pt x="126314" y="184301"/>
                  <a:pt x="145026" y="170882"/>
                  <a:pt x="148281" y="151350"/>
                </a:cubicBezTo>
                <a:cubicBezTo>
                  <a:pt x="163190" y="61896"/>
                  <a:pt x="145629" y="137385"/>
                  <a:pt x="172994" y="68972"/>
                </a:cubicBezTo>
                <a:cubicBezTo>
                  <a:pt x="179444" y="52847"/>
                  <a:pt x="177190" y="31825"/>
                  <a:pt x="189470" y="19545"/>
                </a:cubicBezTo>
                <a:cubicBezTo>
                  <a:pt x="216125" y="-7110"/>
                  <a:pt x="219676" y="323"/>
                  <a:pt x="214184" y="3069"/>
                </a:cubicBezTo>
                <a:close/>
              </a:path>
            </a:pathLst>
          </a:custGeom>
          <a:noFill/>
          <a:ln w="635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endParaRPr lang="ko-KR" altLang="en-US" sz="800" b="1" dirty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81D5993-C100-94A8-E40C-CE277CA928A9}"/>
              </a:ext>
            </a:extLst>
          </p:cNvPr>
          <p:cNvSpPr txBox="1"/>
          <p:nvPr/>
        </p:nvSpPr>
        <p:spPr>
          <a:xfrm>
            <a:off x="2957485" y="2929180"/>
            <a:ext cx="36243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66F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월 </a:t>
            </a: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srgbClr val="FF66F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9</a:t>
            </a:r>
            <a:r>
              <a:rPr kumimoji="0" lang="ko-KR" alt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FF66F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천원대</a:t>
            </a:r>
            <a:endParaRPr kumimoji="0" lang="en-US" altLang="ko-KR" sz="4800" b="0" i="0" u="none" strike="noStrike" kern="1200" cap="none" spc="0" normalizeH="0" baseline="0" noProof="0" dirty="0">
              <a:ln>
                <a:noFill/>
              </a:ln>
              <a:solidFill>
                <a:srgbClr val="FF66FF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E1755A-C5C5-8069-3171-13A52D2FD0F5}"/>
              </a:ext>
            </a:extLst>
          </p:cNvPr>
          <p:cNvSpPr txBox="1"/>
          <p:nvPr/>
        </p:nvSpPr>
        <p:spPr>
          <a:xfrm>
            <a:off x="1511701" y="3679611"/>
            <a:ext cx="64746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0000C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7</a:t>
            </a:r>
            <a:r>
              <a:rPr lang="ko-KR" altLang="en-US" sz="7200" b="1" dirty="0">
                <a:solidFill>
                  <a:srgbClr val="0000C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급 </a:t>
            </a:r>
            <a:r>
              <a:rPr lang="en-US" altLang="ko-KR" sz="7200" b="1" dirty="0">
                <a:solidFill>
                  <a:srgbClr val="0000C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</a:t>
            </a:r>
            <a:r>
              <a:rPr lang="ko-KR" altLang="en-US" sz="7200" b="1" dirty="0">
                <a:solidFill>
                  <a:srgbClr val="0000C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 </a:t>
            </a:r>
            <a:endParaRPr lang="en-US" altLang="ko-KR" sz="7200" b="1" dirty="0">
              <a:solidFill>
                <a:srgbClr val="0000C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7200" b="1" dirty="0">
                <a:solidFill>
                  <a:srgbClr val="0000C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미래패스</a:t>
            </a:r>
            <a:endParaRPr lang="ko-KR" altLang="en-US" sz="8000" b="1" dirty="0">
              <a:solidFill>
                <a:srgbClr val="0000C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98701D8-1872-6EE2-E497-E8BECA721583}"/>
              </a:ext>
            </a:extLst>
          </p:cNvPr>
          <p:cNvSpPr/>
          <p:nvPr/>
        </p:nvSpPr>
        <p:spPr>
          <a:xfrm>
            <a:off x="7345059" y="3054553"/>
            <a:ext cx="1727765" cy="46232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1F457F-4AF7-2B43-C989-4648A781A2E5}"/>
              </a:ext>
            </a:extLst>
          </p:cNvPr>
          <p:cNvSpPr/>
          <p:nvPr/>
        </p:nvSpPr>
        <p:spPr>
          <a:xfrm>
            <a:off x="7345059" y="3539823"/>
            <a:ext cx="1727765" cy="4544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EC8094-EE34-2D11-284D-EE53BD2ED484}"/>
              </a:ext>
            </a:extLst>
          </p:cNvPr>
          <p:cNvSpPr/>
          <p:nvPr/>
        </p:nvSpPr>
        <p:spPr>
          <a:xfrm>
            <a:off x="7345059" y="4020061"/>
            <a:ext cx="1727765" cy="4544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0D8278-E9EF-A025-7F35-FDDE2801891C}"/>
              </a:ext>
            </a:extLst>
          </p:cNvPr>
          <p:cNvSpPr txBox="1"/>
          <p:nvPr/>
        </p:nvSpPr>
        <p:spPr>
          <a:xfrm>
            <a:off x="7407993" y="3054553"/>
            <a:ext cx="15940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다른 직렬 미래패스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  <a:p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바로가기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D4A5FB-219D-D0FD-7E32-AC613478088A}"/>
              </a:ext>
            </a:extLst>
          </p:cNvPr>
          <p:cNvSpPr txBox="1"/>
          <p:nvPr/>
        </p:nvSpPr>
        <p:spPr>
          <a:xfrm>
            <a:off x="7345059" y="3635716"/>
            <a:ext cx="8937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9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급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&gt;</a:t>
            </a:r>
            <a:endParaRPr lang="ko-KR" altLang="en-US" sz="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D3129F-0B6D-03F6-601D-4A26559E711D}"/>
              </a:ext>
            </a:extLst>
          </p:cNvPr>
          <p:cNvSpPr txBox="1"/>
          <p:nvPr/>
        </p:nvSpPr>
        <p:spPr>
          <a:xfrm>
            <a:off x="7345059" y="4102961"/>
            <a:ext cx="11362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법원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·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검찰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&gt;</a:t>
            </a:r>
            <a:endParaRPr lang="ko-KR" altLang="en-US" sz="5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28D0417-9470-6510-554E-65D0289F56B7}"/>
              </a:ext>
            </a:extLst>
          </p:cNvPr>
          <p:cNvSpPr/>
          <p:nvPr/>
        </p:nvSpPr>
        <p:spPr>
          <a:xfrm>
            <a:off x="8861660" y="2667826"/>
            <a:ext cx="288032" cy="288032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7360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Group 87">
            <a:extLst>
              <a:ext uri="{FF2B5EF4-FFF2-40B4-BE49-F238E27FC236}">
                <a16:creationId xmlns:a16="http://schemas.microsoft.com/office/drawing/2014/main" id="{194687D0-02B1-A2C5-2F4D-7716CCCE11E9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761527" cy="286952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-100" baseline="0" dirty="0">
                          <a:solidFill>
                            <a:schemeClr val="tx1"/>
                          </a:solidFill>
                          <a:latin typeface="+mn-ea"/>
                        </a:rPr>
                        <a:t>소문내기 이미지는 별도 제작 필요합니다</a:t>
                      </a:r>
                      <a:r>
                        <a:rPr lang="en-US" altLang="ko-KR" sz="800" spc="-100" baseline="0" dirty="0">
                          <a:solidFill>
                            <a:schemeClr val="tx1"/>
                          </a:solidFill>
                          <a:latin typeface="+mn-ea"/>
                        </a:rPr>
                        <a:t>.</a:t>
                      </a:r>
                    </a:p>
                    <a:p>
                      <a:pPr marL="0" indent="0">
                        <a:buNone/>
                      </a:pPr>
                      <a:endParaRPr lang="en-US" altLang="ko-KR" sz="800" spc="-100" baseline="0" dirty="0">
                        <a:solidFill>
                          <a:schemeClr val="tx1"/>
                        </a:solidFill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spc="0" dirty="0" err="1">
                          <a:solidFill>
                            <a:schemeClr val="tx1"/>
                          </a:solidFill>
                          <a:latin typeface="+mn-ea"/>
                        </a:rPr>
                        <a:t>클릭시</a:t>
                      </a:r>
                      <a:r>
                        <a:rPr lang="ko-KR" altLang="en-US" sz="800" b="1" spc="0" dirty="0">
                          <a:solidFill>
                            <a:schemeClr val="tx1"/>
                          </a:solidFill>
                          <a:latin typeface="+mn-ea"/>
                        </a:rPr>
                        <a:t> </a:t>
                      </a:r>
                      <a:r>
                        <a:rPr lang="en-US" altLang="ko-KR" sz="800" b="1" spc="0" dirty="0">
                          <a:solidFill>
                            <a:schemeClr val="tx1"/>
                          </a:solidFill>
                          <a:latin typeface="+mn-ea"/>
                        </a:rPr>
                        <a:t>30p </a:t>
                      </a:r>
                      <a:r>
                        <a:rPr lang="ko-KR" altLang="en-US" sz="800" b="1" spc="0" dirty="0">
                          <a:solidFill>
                            <a:schemeClr val="tx1"/>
                          </a:solidFill>
                          <a:latin typeface="+mn-ea"/>
                        </a:rPr>
                        <a:t>이미지 자동 다운로드 되도록 연결</a:t>
                      </a:r>
                      <a:endParaRPr lang="en-US" altLang="ko-KR" sz="800" spc="-10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endParaRPr lang="en-US" altLang="ko-KR" sz="800" spc="-100" baseline="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spc="-100" baseline="0" dirty="0">
                          <a:latin typeface="+mn-ea"/>
                        </a:rPr>
                        <a:t>필수 </a:t>
                      </a:r>
                      <a:r>
                        <a:rPr lang="ko-KR" altLang="en-US" sz="800" spc="-100" baseline="0" dirty="0" err="1">
                          <a:latin typeface="+mn-ea"/>
                        </a:rPr>
                        <a:t>태그틑</a:t>
                      </a:r>
                      <a:r>
                        <a:rPr lang="ko-KR" altLang="en-US" sz="800" spc="-100" baseline="0" dirty="0">
                          <a:latin typeface="+mn-ea"/>
                        </a:rPr>
                        <a:t> 복사하기 기능 추가 해주세요</a:t>
                      </a:r>
                    </a:p>
                    <a:p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>
                          <a:latin typeface="+mn-ea"/>
                        </a:rPr>
                        <a:t>샘플 </a:t>
                      </a:r>
                      <a:r>
                        <a:rPr lang="en-US" altLang="ko-KR" sz="800" b="0" dirty="0">
                          <a:latin typeface="+mn-ea"/>
                        </a:rPr>
                        <a:t>url: </a:t>
                      </a:r>
                    </a:p>
                    <a:p>
                      <a:r>
                        <a:rPr lang="en-US" altLang="ko-KR" sz="800" b="0" dirty="0">
                          <a:latin typeface="+mn-ea"/>
                        </a:rPr>
                        <a:t>https://www.miraeij.com/gosi/promotion/correction/</a:t>
                      </a: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B1375C-4289-63E6-7C96-441323E2801B}"/>
              </a:ext>
            </a:extLst>
          </p:cNvPr>
          <p:cNvSpPr/>
          <p:nvPr/>
        </p:nvSpPr>
        <p:spPr>
          <a:xfrm>
            <a:off x="234892" y="255373"/>
            <a:ext cx="8976219" cy="63719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C89269-F3B0-30E2-38EF-33A2FDF105E9}"/>
              </a:ext>
            </a:extLst>
          </p:cNvPr>
          <p:cNvSpPr txBox="1"/>
          <p:nvPr/>
        </p:nvSpPr>
        <p:spPr>
          <a:xfrm>
            <a:off x="428625" y="739383"/>
            <a:ext cx="85439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8000">
                <a:latin typeface="Rix이누아리두리 Regular" panose="00000500000000000000" pitchFamily="2" charset="-127"/>
                <a:ea typeface="Rix이누아리두리 Regular" panose="00000500000000000000" pitchFamily="2" charset="-127"/>
              </a:defRPr>
            </a:lvl1pPr>
          </a:lstStyle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미래인재 공무원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미래패스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신규 런칭을 커뮤니티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&amp; SNS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업로드하면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스타벅스 커피를 드립니다</a:t>
            </a:r>
            <a:r>
              <a:rPr lang="en-US" altLang="ko-KR" sz="20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F419E64-D948-1BA0-AF13-530AB507FB61}"/>
              </a:ext>
            </a:extLst>
          </p:cNvPr>
          <p:cNvSpPr/>
          <p:nvPr/>
        </p:nvSpPr>
        <p:spPr>
          <a:xfrm>
            <a:off x="3614396" y="205048"/>
            <a:ext cx="2634343" cy="387234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A29B0B-DFE1-D5ED-8876-EC23C0917EAF}"/>
              </a:ext>
            </a:extLst>
          </p:cNvPr>
          <p:cNvSpPr txBox="1"/>
          <p:nvPr/>
        </p:nvSpPr>
        <p:spPr>
          <a:xfrm>
            <a:off x="3614396" y="264419"/>
            <a:ext cx="26343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20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SNS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소문내기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EVENT 2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6841FF4-9B11-46FA-194B-A3F22E563980}"/>
              </a:ext>
            </a:extLst>
          </p:cNvPr>
          <p:cNvSpPr/>
          <p:nvPr/>
        </p:nvSpPr>
        <p:spPr>
          <a:xfrm>
            <a:off x="1644908" y="3466409"/>
            <a:ext cx="6218547" cy="1097756"/>
          </a:xfrm>
          <a:prstGeom prst="roundRect">
            <a:avLst>
              <a:gd name="adj" fmla="val 611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FDE85F-978C-4134-F336-E2B8909155A0}"/>
              </a:ext>
            </a:extLst>
          </p:cNvPr>
          <p:cNvSpPr txBox="1"/>
          <p:nvPr/>
        </p:nvSpPr>
        <p:spPr>
          <a:xfrm rot="20256824">
            <a:off x="1727331" y="1648426"/>
            <a:ext cx="154552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20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defRPr>
            </a:lvl1pPr>
          </a:lstStyle>
          <a:p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미래인재는</a:t>
            </a:r>
            <a:endParaRPr lang="en-US" altLang="ko-KR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밤새 열공하는 </a:t>
            </a:r>
            <a:endParaRPr lang="en-US" altLang="ko-KR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수험생들을 </a:t>
            </a:r>
            <a:endParaRPr lang="en-US" altLang="ko-KR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응원합니다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~</a:t>
            </a:r>
          </a:p>
        </p:txBody>
      </p:sp>
      <p:sp>
        <p:nvSpPr>
          <p:cNvPr id="10" name="별: 꼭짓점 16개 9">
            <a:extLst>
              <a:ext uri="{FF2B5EF4-FFF2-40B4-BE49-F238E27FC236}">
                <a16:creationId xmlns:a16="http://schemas.microsoft.com/office/drawing/2014/main" id="{2D6BB65E-ABEF-C39E-CEC0-9A88AEC11223}"/>
              </a:ext>
            </a:extLst>
          </p:cNvPr>
          <p:cNvSpPr/>
          <p:nvPr/>
        </p:nvSpPr>
        <p:spPr>
          <a:xfrm rot="20106174">
            <a:off x="6209558" y="2786347"/>
            <a:ext cx="913110" cy="913110"/>
          </a:xfrm>
          <a:prstGeom prst="star16">
            <a:avLst>
              <a:gd name="adj" fmla="val 44774"/>
            </a:avLst>
          </a:prstGeom>
          <a:solidFill>
            <a:srgbClr val="FFFF00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6C52CD-D346-1C6A-6EA5-D77E10BA1B0D}"/>
              </a:ext>
            </a:extLst>
          </p:cNvPr>
          <p:cNvSpPr txBox="1"/>
          <p:nvPr/>
        </p:nvSpPr>
        <p:spPr>
          <a:xfrm rot="20006310">
            <a:off x="6269885" y="2875742"/>
            <a:ext cx="8030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20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defRPr>
            </a:lvl1pPr>
          </a:lstStyle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추첨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Picture 8" descr="인물 일러스트2">
            <a:extLst>
              <a:ext uri="{FF2B5EF4-FFF2-40B4-BE49-F238E27FC236}">
                <a16:creationId xmlns:a16="http://schemas.microsoft.com/office/drawing/2014/main" id="{3C0AEB39-6830-6843-D51C-215DC6444D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17" b="96074" l="10000" r="90000">
                        <a14:foregroundMark x1="37200" y1="92769" x2="58200" y2="90496"/>
                        <a14:foregroundMark x1="58200" y1="90496" x2="60600" y2="960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36" r="16947"/>
          <a:stretch/>
        </p:blipFill>
        <p:spPr bwMode="auto">
          <a:xfrm>
            <a:off x="2447185" y="1468159"/>
            <a:ext cx="1466081" cy="202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A00B0B-EB1F-9E1C-24EE-5E3B21CFB109}"/>
              </a:ext>
            </a:extLst>
          </p:cNvPr>
          <p:cNvSpPr txBox="1"/>
          <p:nvPr/>
        </p:nvSpPr>
        <p:spPr>
          <a:xfrm>
            <a:off x="1204584" y="5025873"/>
            <a:ext cx="2164703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40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STEP 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D05DE7-F2D7-B2BE-DD56-78526C957618}"/>
              </a:ext>
            </a:extLst>
          </p:cNvPr>
          <p:cNvSpPr txBox="1"/>
          <p:nvPr/>
        </p:nvSpPr>
        <p:spPr>
          <a:xfrm>
            <a:off x="3746732" y="5288120"/>
            <a:ext cx="216470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커뮤니티나 개인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인스타그램에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다운로드한 이미지와 함께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전체공개로 글을 작성해주세요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2F2265-41B8-6422-6F7D-EAEB893937A3}"/>
              </a:ext>
            </a:extLst>
          </p:cNvPr>
          <p:cNvSpPr txBox="1"/>
          <p:nvPr/>
        </p:nvSpPr>
        <p:spPr>
          <a:xfrm>
            <a:off x="3780949" y="5025873"/>
            <a:ext cx="2124272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110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STEP 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842E3D-2E2D-CF66-FADF-DD7C2B9A6A27}"/>
              </a:ext>
            </a:extLst>
          </p:cNvPr>
          <p:cNvSpPr txBox="1"/>
          <p:nvPr/>
        </p:nvSpPr>
        <p:spPr>
          <a:xfrm>
            <a:off x="6323097" y="5025873"/>
            <a:ext cx="2164703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lnSpc>
                <a:spcPct val="100000"/>
              </a:lnSpc>
              <a:defRPr sz="110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STEP 03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BCC5FB-982D-43AA-E9E2-8947F6509D97}"/>
              </a:ext>
            </a:extLst>
          </p:cNvPr>
          <p:cNvSpPr txBox="1"/>
          <p:nvPr/>
        </p:nvSpPr>
        <p:spPr>
          <a:xfrm>
            <a:off x="6362752" y="5288120"/>
            <a:ext cx="20853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URL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인증 칸에 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작성한 글을 인증해주세요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8D9C74-EB7E-F486-DAA2-12940BE1098F}"/>
              </a:ext>
            </a:extLst>
          </p:cNvPr>
          <p:cNvSpPr/>
          <p:nvPr/>
        </p:nvSpPr>
        <p:spPr>
          <a:xfrm>
            <a:off x="1190580" y="4931999"/>
            <a:ext cx="2164703" cy="91012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209BCE1-3D1B-E12D-7EA3-B601F46510ED}"/>
              </a:ext>
            </a:extLst>
          </p:cNvPr>
          <p:cNvSpPr/>
          <p:nvPr/>
        </p:nvSpPr>
        <p:spPr>
          <a:xfrm>
            <a:off x="3746733" y="4931999"/>
            <a:ext cx="2164703" cy="91012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7EC7C8-278E-C647-34B1-FEC2567011C4}"/>
              </a:ext>
            </a:extLst>
          </p:cNvPr>
          <p:cNvSpPr/>
          <p:nvPr/>
        </p:nvSpPr>
        <p:spPr>
          <a:xfrm>
            <a:off x="6323097" y="4931999"/>
            <a:ext cx="2164703" cy="91012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Picture 2" descr="Arrow Icon 5456797">
            <a:extLst>
              <a:ext uri="{FF2B5EF4-FFF2-40B4-BE49-F238E27FC236}">
                <a16:creationId xmlns:a16="http://schemas.microsoft.com/office/drawing/2014/main" id="{088FE2D2-CA9A-997A-92BD-1FC14C127C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2" t="20409" r="19977" b="22313"/>
          <a:stretch/>
        </p:blipFill>
        <p:spPr bwMode="auto">
          <a:xfrm>
            <a:off x="3424063" y="5256256"/>
            <a:ext cx="262849" cy="26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Arrow Icon 5456797">
            <a:extLst>
              <a:ext uri="{FF2B5EF4-FFF2-40B4-BE49-F238E27FC236}">
                <a16:creationId xmlns:a16="http://schemas.microsoft.com/office/drawing/2014/main" id="{E496A747-60D5-8D7A-61F8-93AB8D2AC1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2" t="20409" r="19977" b="22313"/>
          <a:stretch/>
        </p:blipFill>
        <p:spPr bwMode="auto">
          <a:xfrm>
            <a:off x="6005867" y="5256256"/>
            <a:ext cx="262849" cy="26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58BE348-4052-ACBF-2F08-2A965D222756}"/>
              </a:ext>
            </a:extLst>
          </p:cNvPr>
          <p:cNvSpPr txBox="1"/>
          <p:nvPr/>
        </p:nvSpPr>
        <p:spPr>
          <a:xfrm>
            <a:off x="1197036" y="5813484"/>
            <a:ext cx="21647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 전체공개 필수</a:t>
            </a:r>
            <a:endParaRPr lang="en-US" altLang="ko-KR" sz="10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BA0729-C2ED-54EC-D39B-93654076150F}"/>
              </a:ext>
            </a:extLst>
          </p:cNvPr>
          <p:cNvSpPr txBox="1"/>
          <p:nvPr/>
        </p:nvSpPr>
        <p:spPr>
          <a:xfrm>
            <a:off x="1184365" y="5288120"/>
            <a:ext cx="21647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소문내기 이미지를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다운로드 해주세요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E08EB63-E63E-B482-E0C4-AF2A10854CF2}"/>
              </a:ext>
            </a:extLst>
          </p:cNvPr>
          <p:cNvSpPr/>
          <p:nvPr/>
        </p:nvSpPr>
        <p:spPr>
          <a:xfrm>
            <a:off x="4938271" y="6318734"/>
            <a:ext cx="3566232" cy="4479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81786A3-D711-24B3-34A3-3D7E1D130BBC}"/>
              </a:ext>
            </a:extLst>
          </p:cNvPr>
          <p:cNvSpPr txBox="1"/>
          <p:nvPr/>
        </p:nvSpPr>
        <p:spPr>
          <a:xfrm>
            <a:off x="5349502" y="6415732"/>
            <a:ext cx="274377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태그 복사하기</a:t>
            </a:r>
          </a:p>
        </p:txBody>
      </p:sp>
      <p:pic>
        <p:nvPicPr>
          <p:cNvPr id="34" name="Picture 12" descr="Download Icon 711090">
            <a:extLst>
              <a:ext uri="{FF2B5EF4-FFF2-40B4-BE49-F238E27FC236}">
                <a16:creationId xmlns:a16="http://schemas.microsoft.com/office/drawing/2014/main" id="{2175BA67-6256-9C53-12A8-6969D7237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129" y="6313010"/>
            <a:ext cx="447913" cy="44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9FE355DA-08C4-2FF0-0BD4-781003AC3570}"/>
              </a:ext>
            </a:extLst>
          </p:cNvPr>
          <p:cNvSpPr/>
          <p:nvPr/>
        </p:nvSpPr>
        <p:spPr>
          <a:xfrm>
            <a:off x="5668576" y="644696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029B6BB-234D-C652-48E9-72B70CDB007D}"/>
              </a:ext>
            </a:extLst>
          </p:cNvPr>
          <p:cNvCxnSpPr>
            <a:cxnSpLocks/>
          </p:cNvCxnSpPr>
          <p:nvPr/>
        </p:nvCxnSpPr>
        <p:spPr>
          <a:xfrm>
            <a:off x="1445453" y="4762705"/>
            <a:ext cx="697222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277E7A45-218C-A4C8-2E59-9E4B611D4E32}"/>
              </a:ext>
            </a:extLst>
          </p:cNvPr>
          <p:cNvSpPr/>
          <p:nvPr/>
        </p:nvSpPr>
        <p:spPr>
          <a:xfrm>
            <a:off x="4275489" y="4617479"/>
            <a:ext cx="1103191" cy="29045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82327D-86FE-6AEC-35BD-A1A768FAB2A2}"/>
              </a:ext>
            </a:extLst>
          </p:cNvPr>
          <p:cNvSpPr txBox="1"/>
          <p:nvPr/>
        </p:nvSpPr>
        <p:spPr>
          <a:xfrm>
            <a:off x="4369971" y="4624206"/>
            <a:ext cx="9142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40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참여 방법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Picture 2" descr="스타벅스 커피 이미지">
            <a:extLst>
              <a:ext uri="{FF2B5EF4-FFF2-40B4-BE49-F238E27FC236}">
                <a16:creationId xmlns:a16="http://schemas.microsoft.com/office/drawing/2014/main" id="{B25828C5-C965-E10E-DF53-54A066876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793" y="1609708"/>
            <a:ext cx="1493686" cy="223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스타벅스 커피 이미지">
            <a:extLst>
              <a:ext uri="{FF2B5EF4-FFF2-40B4-BE49-F238E27FC236}">
                <a16:creationId xmlns:a16="http://schemas.microsoft.com/office/drawing/2014/main" id="{7D5F21D9-847F-31FA-0547-C6C41468F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053" y="1616759"/>
            <a:ext cx="1493686" cy="223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D50EDB-C30C-5600-B563-B1E041690524}"/>
              </a:ext>
            </a:extLst>
          </p:cNvPr>
          <p:cNvSpPr txBox="1"/>
          <p:nvPr/>
        </p:nvSpPr>
        <p:spPr>
          <a:xfrm>
            <a:off x="1184365" y="6042061"/>
            <a:ext cx="81501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* </a:t>
            </a:r>
            <a:r>
              <a:rPr lang="ko-KR" altLang="en-US" sz="1000" b="1" dirty="0">
                <a:solidFill>
                  <a:srgbClr val="FF0000"/>
                </a:solidFill>
                <a:latin typeface="+mn-ea"/>
              </a:rPr>
              <a:t>필수태그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)</a:t>
            </a:r>
            <a:r>
              <a:rPr lang="ko-KR" altLang="en-US" sz="10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#</a:t>
            </a:r>
            <a:r>
              <a:rPr lang="ko-KR" altLang="en-US" sz="1000" b="1" dirty="0">
                <a:solidFill>
                  <a:srgbClr val="FF0000"/>
                </a:solidFill>
                <a:latin typeface="+mn-ea"/>
              </a:rPr>
              <a:t>미래인재고시학원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#0</a:t>
            </a:r>
            <a:r>
              <a:rPr lang="ko-KR" altLang="en-US" sz="1000" b="1" dirty="0">
                <a:solidFill>
                  <a:srgbClr val="FF0000"/>
                </a:solidFill>
                <a:latin typeface="+mn-ea"/>
              </a:rPr>
              <a:t>원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ONE PASS #</a:t>
            </a:r>
            <a:r>
              <a:rPr lang="ko-KR" altLang="en-US" sz="1000" b="1" dirty="0">
                <a:solidFill>
                  <a:srgbClr val="FF0000"/>
                </a:solidFill>
                <a:latin typeface="+mn-ea"/>
              </a:rPr>
              <a:t>월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9</a:t>
            </a:r>
            <a:r>
              <a:rPr lang="ko-KR" altLang="en-US" sz="1000" b="1" dirty="0" err="1">
                <a:solidFill>
                  <a:srgbClr val="FF0000"/>
                </a:solidFill>
                <a:latin typeface="+mn-ea"/>
              </a:rPr>
              <a:t>천원대</a:t>
            </a:r>
            <a:r>
              <a:rPr lang="ko-KR" altLang="en-US" sz="1000" b="1" dirty="0">
                <a:solidFill>
                  <a:srgbClr val="FF0000"/>
                </a:solidFill>
                <a:latin typeface="+mn-ea"/>
              </a:rPr>
              <a:t> 수강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#7</a:t>
            </a:r>
            <a:r>
              <a:rPr lang="ko-KR" altLang="en-US" sz="1000" b="1" dirty="0">
                <a:solidFill>
                  <a:srgbClr val="FF0000"/>
                </a:solidFill>
                <a:latin typeface="+mn-ea"/>
              </a:rPr>
              <a:t>급 패스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#7</a:t>
            </a:r>
            <a:r>
              <a:rPr lang="ko-KR" altLang="en-US" sz="1000" b="1" dirty="0">
                <a:solidFill>
                  <a:srgbClr val="FF0000"/>
                </a:solidFill>
                <a:latin typeface="+mn-ea"/>
              </a:rPr>
              <a:t>급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0</a:t>
            </a:r>
            <a:r>
              <a:rPr lang="ko-KR" altLang="en-US" sz="1000" b="1" dirty="0">
                <a:solidFill>
                  <a:srgbClr val="FF0000"/>
                </a:solidFill>
                <a:latin typeface="+mn-ea"/>
              </a:rPr>
              <a:t>원 패스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#</a:t>
            </a:r>
            <a:r>
              <a:rPr lang="ko-KR" altLang="en-US" sz="1000" b="1" dirty="0">
                <a:solidFill>
                  <a:srgbClr val="FF0000"/>
                </a:solidFill>
                <a:latin typeface="+mn-ea"/>
              </a:rPr>
              <a:t>미래인재고시패스</a:t>
            </a:r>
            <a:endParaRPr lang="en-US" altLang="ko-KR" sz="10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D74E28-564E-FA1F-1D6D-46E53FEBA8BE}"/>
              </a:ext>
            </a:extLst>
          </p:cNvPr>
          <p:cNvSpPr txBox="1"/>
          <p:nvPr/>
        </p:nvSpPr>
        <p:spPr>
          <a:xfrm>
            <a:off x="1644908" y="4018526"/>
            <a:ext cx="6218547" cy="5757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20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기간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ㅣ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2023.02.23(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~ 2023.03.20(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당첨자 발표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ㅣ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2023.03.24(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금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미래인재고시학원 홈페이지 내 공지사항 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5B1BFC1-1DD2-B8E0-D3C6-113CEC54565C}"/>
              </a:ext>
            </a:extLst>
          </p:cNvPr>
          <p:cNvSpPr/>
          <p:nvPr/>
        </p:nvSpPr>
        <p:spPr>
          <a:xfrm>
            <a:off x="1216760" y="6318734"/>
            <a:ext cx="3566232" cy="4479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D51EEB-5DCC-6567-DF1F-77418D781C06}"/>
              </a:ext>
            </a:extLst>
          </p:cNvPr>
          <p:cNvSpPr txBox="1"/>
          <p:nvPr/>
        </p:nvSpPr>
        <p:spPr>
          <a:xfrm>
            <a:off x="1627991" y="6415732"/>
            <a:ext cx="274377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소문내기 이미지 저장하기</a:t>
            </a:r>
          </a:p>
        </p:txBody>
      </p:sp>
      <p:pic>
        <p:nvPicPr>
          <p:cNvPr id="45" name="Picture 12" descr="Download Icon 711090">
            <a:extLst>
              <a:ext uri="{FF2B5EF4-FFF2-40B4-BE49-F238E27FC236}">
                <a16:creationId xmlns:a16="http://schemas.microsoft.com/office/drawing/2014/main" id="{5CBF9B40-AEA9-FE92-4BE3-8AC0145DD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618" y="6313010"/>
            <a:ext cx="447913" cy="44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타원 45">
            <a:extLst>
              <a:ext uri="{FF2B5EF4-FFF2-40B4-BE49-F238E27FC236}">
                <a16:creationId xmlns:a16="http://schemas.microsoft.com/office/drawing/2014/main" id="{B8AF9786-1162-4AB2-669E-A0D1E83276C5}"/>
              </a:ext>
            </a:extLst>
          </p:cNvPr>
          <p:cNvSpPr/>
          <p:nvPr/>
        </p:nvSpPr>
        <p:spPr>
          <a:xfrm>
            <a:off x="1947065" y="644696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393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B1375C-4289-63E6-7C96-441323E2801B}"/>
              </a:ext>
            </a:extLst>
          </p:cNvPr>
          <p:cNvSpPr/>
          <p:nvPr/>
        </p:nvSpPr>
        <p:spPr>
          <a:xfrm>
            <a:off x="234892" y="255373"/>
            <a:ext cx="8976219" cy="63719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9CEB08-1FA7-8167-5A6B-743FC890C147}"/>
              </a:ext>
            </a:extLst>
          </p:cNvPr>
          <p:cNvSpPr txBox="1"/>
          <p:nvPr/>
        </p:nvSpPr>
        <p:spPr>
          <a:xfrm>
            <a:off x="923127" y="489107"/>
            <a:ext cx="82113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02. </a:t>
            </a:r>
            <a:r>
              <a:rPr lang="ko-KR" altLang="en-US" dirty="0"/>
              <a:t>아래 지정된 커뮤니티에 전체 </a:t>
            </a:r>
            <a:r>
              <a:rPr lang="ko-KR" altLang="en-US" dirty="0" err="1"/>
              <a:t>공개글로</a:t>
            </a:r>
            <a:r>
              <a:rPr lang="ko-KR" altLang="en-US" dirty="0"/>
              <a:t> 소문내기</a:t>
            </a:r>
            <a:endParaRPr lang="en-US" altLang="ko-KR" dirty="0"/>
          </a:p>
          <a:p>
            <a:r>
              <a:rPr lang="en-US" altLang="ko-KR" sz="1200" dirty="0"/>
              <a:t>   (</a:t>
            </a:r>
            <a:r>
              <a:rPr lang="ko-KR" altLang="en-US" sz="1200" dirty="0"/>
              <a:t>게시글 제목은 모두 달라야 하며</a:t>
            </a:r>
            <a:r>
              <a:rPr lang="en-US" altLang="ko-KR" sz="1200" dirty="0"/>
              <a:t>, </a:t>
            </a:r>
            <a:r>
              <a:rPr lang="ko-KR" altLang="en-US" sz="1200" dirty="0"/>
              <a:t>제목 또는 내용에 </a:t>
            </a:r>
            <a:r>
              <a:rPr lang="en-US" altLang="ko-KR" sz="1200" dirty="0"/>
              <a:t>[</a:t>
            </a:r>
            <a:r>
              <a:rPr lang="ko-KR" altLang="en-US" sz="1200" dirty="0"/>
              <a:t>미래인재고시 </a:t>
            </a:r>
            <a:r>
              <a:rPr lang="en-US" altLang="ko-KR" sz="1200" dirty="0"/>
              <a:t>ONE PASS </a:t>
            </a:r>
            <a:r>
              <a:rPr lang="ko-KR" altLang="en-US" sz="1200" dirty="0"/>
              <a:t>오픈</a:t>
            </a:r>
            <a:r>
              <a:rPr lang="en-US" altLang="ko-KR" sz="1200" dirty="0"/>
              <a:t>]</a:t>
            </a:r>
            <a:r>
              <a:rPr lang="ko-KR" altLang="en-US" sz="1200" dirty="0"/>
              <a:t>이 필수로 포함되어야 합니다</a:t>
            </a:r>
            <a:r>
              <a:rPr lang="en-US" altLang="ko-KR" sz="1200" dirty="0"/>
              <a:t>.)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7045313-F5E3-2909-8DE3-A3D6E0627841}"/>
              </a:ext>
            </a:extLst>
          </p:cNvPr>
          <p:cNvSpPr/>
          <p:nvPr/>
        </p:nvSpPr>
        <p:spPr>
          <a:xfrm>
            <a:off x="1270377" y="1256153"/>
            <a:ext cx="175260" cy="1752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Group 87">
            <a:extLst>
              <a:ext uri="{FF2B5EF4-FFF2-40B4-BE49-F238E27FC236}">
                <a16:creationId xmlns:a16="http://schemas.microsoft.com/office/drawing/2014/main" id="{FE632679-37FC-D9AE-1E25-CFFE79AA97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428339"/>
              </p:ext>
            </p:extLst>
          </p:nvPr>
        </p:nvGraphicFramePr>
        <p:xfrm>
          <a:off x="9430473" y="1"/>
          <a:ext cx="2761527" cy="542984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/>
                        <a:t>* </a:t>
                      </a:r>
                      <a:r>
                        <a:rPr lang="ko-KR" altLang="en-US" sz="800" dirty="0"/>
                        <a:t>참고 페이지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hlinkClick r:id="rId2"/>
                        </a:rPr>
                        <a:t>https://www.miraeij.com/police/promotion/clicking/</a:t>
                      </a:r>
                      <a:endParaRPr lang="en-US" altLang="ko-KR" sz="800" dirty="0"/>
                    </a:p>
                    <a:p>
                      <a:pPr algn="l"/>
                      <a:endParaRPr lang="en-US" altLang="ko-KR" sz="800" dirty="0"/>
                    </a:p>
                    <a:p>
                      <a:pPr algn="l"/>
                      <a:endParaRPr lang="en-US" altLang="ko-KR" sz="800" dirty="0"/>
                    </a:p>
                    <a:p>
                      <a:pPr algn="l"/>
                      <a:r>
                        <a:rPr lang="en-US" altLang="ko-KR" sz="800" dirty="0"/>
                        <a:t>--------------------------</a:t>
                      </a:r>
                    </a:p>
                    <a:p>
                      <a:pPr algn="l"/>
                      <a:r>
                        <a:rPr lang="ko-KR" altLang="en-US" sz="800" dirty="0"/>
                        <a:t>■ 지정 커뮤니티</a:t>
                      </a:r>
                      <a:endParaRPr lang="en-US" altLang="ko-KR" sz="800" dirty="0"/>
                    </a:p>
                    <a:p>
                      <a:pPr algn="l"/>
                      <a:endParaRPr lang="en-US" altLang="ko-KR" sz="800" dirty="0"/>
                    </a:p>
                    <a:p>
                      <a:pPr algn="l"/>
                      <a:r>
                        <a:rPr lang="ko-KR" altLang="en-US" sz="800" dirty="0"/>
                        <a:t>커뮤니티 클릭 시 </a:t>
                      </a:r>
                      <a:endParaRPr lang="en-US" altLang="ko-KR" sz="800" dirty="0"/>
                    </a:p>
                    <a:p>
                      <a:pPr algn="l"/>
                      <a:r>
                        <a:rPr lang="ko-KR" altLang="en-US" sz="800" dirty="0"/>
                        <a:t>아래 </a:t>
                      </a:r>
                      <a:r>
                        <a:rPr lang="en-US" altLang="ko-KR" sz="800" dirty="0"/>
                        <a:t>URL</a:t>
                      </a:r>
                      <a:r>
                        <a:rPr lang="ko-KR" altLang="en-US" sz="800" dirty="0"/>
                        <a:t>로 새 창 연결해 주세요</a:t>
                      </a:r>
                      <a:endParaRPr lang="en-US" altLang="ko-KR" sz="800" dirty="0"/>
                    </a:p>
                    <a:p>
                      <a:pPr algn="l"/>
                      <a:endParaRPr lang="en-US" altLang="ko-KR" sz="800" dirty="0"/>
                    </a:p>
                    <a:p>
                      <a:pPr algn="l"/>
                      <a:endParaRPr lang="en-US" altLang="ko-KR" sz="800" dirty="0"/>
                    </a:p>
                    <a:p>
                      <a:pPr algn="l"/>
                      <a:r>
                        <a:rPr lang="ko-KR" altLang="en-US" sz="800" dirty="0"/>
                        <a:t>네이버 </a:t>
                      </a:r>
                      <a:r>
                        <a:rPr lang="ko-KR" altLang="en-US" sz="800" dirty="0" err="1"/>
                        <a:t>닥공사</a:t>
                      </a:r>
                      <a:endParaRPr lang="en-US" altLang="ko-KR" sz="800" dirty="0"/>
                    </a:p>
                    <a:p>
                      <a:pPr algn="l"/>
                      <a:r>
                        <a:rPr lang="en-US" altLang="ko-KR" sz="800" dirty="0">
                          <a:hlinkClick r:id="rId3"/>
                        </a:rPr>
                        <a:t>https://cafe.naver.com/kts9719</a:t>
                      </a:r>
                      <a:endParaRPr lang="en-US" altLang="ko-KR" sz="800" dirty="0"/>
                    </a:p>
                    <a:p>
                      <a:pPr algn="l"/>
                      <a:endParaRPr lang="en-US" altLang="ko-KR" sz="800" dirty="0"/>
                    </a:p>
                    <a:p>
                      <a:pPr algn="l"/>
                      <a:r>
                        <a:rPr lang="ko-KR" altLang="en-US" sz="800" dirty="0"/>
                        <a:t>네이버 </a:t>
                      </a:r>
                      <a:r>
                        <a:rPr lang="ko-KR" altLang="en-US" sz="800" dirty="0" err="1"/>
                        <a:t>독공사</a:t>
                      </a:r>
                      <a:endParaRPr lang="en-US" altLang="ko-KR" sz="800" dirty="0"/>
                    </a:p>
                    <a:p>
                      <a:pPr algn="l"/>
                      <a:r>
                        <a:rPr lang="en-US" altLang="ko-KR" sz="800" dirty="0"/>
                        <a:t>https://cafe.naver.com/m2school</a:t>
                      </a:r>
                    </a:p>
                    <a:p>
                      <a:pPr algn="l"/>
                      <a:endParaRPr lang="en-US" altLang="ko-KR" sz="800" dirty="0"/>
                    </a:p>
                    <a:p>
                      <a:pPr algn="l"/>
                      <a:r>
                        <a:rPr lang="ko-KR" altLang="en-US" sz="800" dirty="0"/>
                        <a:t>네이버 </a:t>
                      </a:r>
                      <a:r>
                        <a:rPr lang="ko-KR" altLang="en-US" sz="800" dirty="0" err="1"/>
                        <a:t>공드림</a:t>
                      </a:r>
                      <a:endParaRPr lang="en-US" altLang="ko-KR" sz="800" dirty="0"/>
                    </a:p>
                    <a:p>
                      <a:pPr algn="l"/>
                      <a:r>
                        <a:rPr lang="en-US" altLang="ko-KR" sz="800" dirty="0">
                          <a:hlinkClick r:id="rId4"/>
                        </a:rPr>
                        <a:t>https://cafe.naver.com/gugrade</a:t>
                      </a:r>
                      <a:endParaRPr lang="en-US" altLang="ko-KR" sz="800" dirty="0"/>
                    </a:p>
                    <a:p>
                      <a:pPr algn="l"/>
                      <a:endParaRPr lang="en-US" altLang="ko-KR" sz="800" dirty="0"/>
                    </a:p>
                    <a:p>
                      <a:pPr algn="l"/>
                      <a:r>
                        <a:rPr lang="ko-KR" altLang="en-US" sz="800" dirty="0"/>
                        <a:t>다음 </a:t>
                      </a:r>
                      <a:r>
                        <a:rPr lang="en-US" altLang="ko-KR" sz="800" dirty="0"/>
                        <a:t>9</a:t>
                      </a:r>
                      <a:r>
                        <a:rPr lang="ko-KR" altLang="en-US" sz="800" dirty="0" err="1"/>
                        <a:t>꿈사</a:t>
                      </a:r>
                      <a:endParaRPr lang="en-US" altLang="ko-KR" sz="800" dirty="0"/>
                    </a:p>
                    <a:p>
                      <a:pPr algn="l"/>
                      <a:r>
                        <a:rPr lang="en-US" altLang="ko-KR" sz="800" dirty="0">
                          <a:hlinkClick r:id="rId5"/>
                        </a:rPr>
                        <a:t>https://cafe.daum.net/9glade</a:t>
                      </a:r>
                      <a:endParaRPr lang="en-US" altLang="ko-KR" sz="800" dirty="0"/>
                    </a:p>
                    <a:p>
                      <a:pPr algn="l"/>
                      <a:endParaRPr lang="en-US" altLang="ko-KR" sz="800" dirty="0">
                        <a:latin typeface="+mn-ea"/>
                      </a:endParaRPr>
                    </a:p>
                    <a:p>
                      <a:pPr algn="l"/>
                      <a:endParaRPr lang="en-US" altLang="ko-KR" sz="80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■ 인스타그램</a:t>
                      </a:r>
                      <a:endParaRPr lang="en-US" altLang="ko-KR" sz="800" dirty="0"/>
                    </a:p>
                    <a:p>
                      <a:pPr marL="0" indent="0">
                        <a:buNone/>
                      </a:pPr>
                      <a:r>
                        <a:rPr lang="ko-KR" altLang="en-US" sz="800" b="1" spc="0" dirty="0" err="1">
                          <a:solidFill>
                            <a:schemeClr val="tx1"/>
                          </a:solidFill>
                          <a:latin typeface="+mn-ea"/>
                        </a:rPr>
                        <a:t>클릭시</a:t>
                      </a:r>
                      <a:r>
                        <a:rPr lang="ko-KR" altLang="en-US" sz="800" b="1" spc="0" dirty="0">
                          <a:solidFill>
                            <a:schemeClr val="tx1"/>
                          </a:solidFill>
                          <a:latin typeface="+mn-ea"/>
                        </a:rPr>
                        <a:t> 아래 인스타그램 링크로 </a:t>
                      </a:r>
                      <a:r>
                        <a:rPr lang="ko-KR" altLang="en-US" sz="800" b="1" spc="0" dirty="0" err="1">
                          <a:solidFill>
                            <a:schemeClr val="tx1"/>
                          </a:solidFill>
                          <a:latin typeface="+mn-ea"/>
                        </a:rPr>
                        <a:t>새창</a:t>
                      </a:r>
                      <a:r>
                        <a:rPr lang="ko-KR" altLang="en-US" sz="800" b="1" spc="0" dirty="0">
                          <a:solidFill>
                            <a:schemeClr val="tx1"/>
                          </a:solidFill>
                          <a:latin typeface="+mn-ea"/>
                        </a:rPr>
                        <a:t> 열기</a:t>
                      </a:r>
                      <a:endParaRPr lang="en-US" altLang="ko-KR" sz="800" b="1" spc="0" dirty="0">
                        <a:solidFill>
                          <a:schemeClr val="tx1"/>
                        </a:solidFill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ko-KR" sz="800" b="0" spc="0" dirty="0">
                          <a:solidFill>
                            <a:schemeClr val="tx1"/>
                          </a:solidFill>
                          <a:latin typeface="+mn-ea"/>
                        </a:rPr>
                        <a:t>https://www.instagram.com/</a:t>
                      </a:r>
                    </a:p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pic>
        <p:nvPicPr>
          <p:cNvPr id="3" name="Picture 2" descr="인스 타 그램 로고 PNG 이미지 | PNGWing">
            <a:extLst>
              <a:ext uri="{FF2B5EF4-FFF2-40B4-BE49-F238E27FC236}">
                <a16:creationId xmlns:a16="http://schemas.microsoft.com/office/drawing/2014/main" id="{4BD7F2CA-B7E1-D191-C88D-B9A6173ED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083" b="91944" l="10000" r="90000">
                        <a14:foregroundMark x1="39457" y1="12778" x2="80435" y2="15694"/>
                        <a14:foregroundMark x1="32174" y1="42639" x2="30435" y2="68056"/>
                        <a14:foregroundMark x1="51087" y1="45694" x2="50652" y2="56111"/>
                        <a14:foregroundMark x1="39348" y1="7500" x2="72935" y2="7222"/>
                        <a14:foregroundMark x1="72935" y1="7222" x2="72935" y2="7222"/>
                        <a14:foregroundMark x1="25109" y1="86806" x2="58696" y2="91944"/>
                        <a14:foregroundMark x1="58696" y1="91944" x2="66304" y2="90556"/>
                        <a14:backgroundMark x1="64239" y1="29583" x2="64457" y2="33611"/>
                        <a14:backgroundMark x1="64022" y1="32222" x2="64022" y2="3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007" y="1420164"/>
            <a:ext cx="1049498" cy="82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85A219-9C5C-81EA-F74B-0253DBC5A6ED}"/>
              </a:ext>
            </a:extLst>
          </p:cNvPr>
          <p:cNvSpPr txBox="1"/>
          <p:nvPr/>
        </p:nvSpPr>
        <p:spPr>
          <a:xfrm>
            <a:off x="5799448" y="2296220"/>
            <a:ext cx="99405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인스타그램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C07C39-BDC6-461F-0A37-3797520E85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4433" y="1518802"/>
            <a:ext cx="666750" cy="6572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0206AC4-28EA-D4F9-D6F3-CE7C2038AA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86260" y="1490227"/>
            <a:ext cx="742950" cy="7334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A268E8-8A68-33EE-1B11-4EE6193C21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6187" y="1518803"/>
            <a:ext cx="704849" cy="7048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74049F-3772-6B93-A798-90DD3D934C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53120" y="1442602"/>
            <a:ext cx="771525" cy="7810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4EB996-A4A4-246A-40C0-8FF0D8226DDA}"/>
              </a:ext>
            </a:extLst>
          </p:cNvPr>
          <p:cNvSpPr txBox="1"/>
          <p:nvPr/>
        </p:nvSpPr>
        <p:spPr>
          <a:xfrm>
            <a:off x="1892203" y="2303294"/>
            <a:ext cx="99405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네이버</a:t>
            </a:r>
            <a:endParaRPr lang="en-US" altLang="ko-KR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5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닥공사</a:t>
            </a:r>
            <a:endParaRPr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46DBCC-6D1B-42A6-A85C-FD3F7F1A6DB2}"/>
              </a:ext>
            </a:extLst>
          </p:cNvPr>
          <p:cNvSpPr txBox="1"/>
          <p:nvPr/>
        </p:nvSpPr>
        <p:spPr>
          <a:xfrm>
            <a:off x="2749107" y="2303294"/>
            <a:ext cx="99405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네이버</a:t>
            </a:r>
            <a:endParaRPr lang="en-US" altLang="ko-KR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5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독공사</a:t>
            </a:r>
            <a:endParaRPr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FB83C8-00C3-5874-8C66-BD90AC8BBBAF}"/>
              </a:ext>
            </a:extLst>
          </p:cNvPr>
          <p:cNvSpPr txBox="1"/>
          <p:nvPr/>
        </p:nvSpPr>
        <p:spPr>
          <a:xfrm>
            <a:off x="3660779" y="2303294"/>
            <a:ext cx="99405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네이버</a:t>
            </a:r>
            <a:endParaRPr lang="en-US" altLang="ko-KR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5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공드림</a:t>
            </a:r>
            <a:endParaRPr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7BD43C-328C-F6BE-A903-8D6A26B6F410}"/>
              </a:ext>
            </a:extLst>
          </p:cNvPr>
          <p:cNvSpPr txBox="1"/>
          <p:nvPr/>
        </p:nvSpPr>
        <p:spPr>
          <a:xfrm>
            <a:off x="4654836" y="2303294"/>
            <a:ext cx="99405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다음</a:t>
            </a:r>
            <a:endParaRPr lang="en-US" altLang="ko-KR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5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구꿈사</a:t>
            </a:r>
            <a:endParaRPr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2061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Group 87">
            <a:extLst>
              <a:ext uri="{FF2B5EF4-FFF2-40B4-BE49-F238E27FC236}">
                <a16:creationId xmlns:a16="http://schemas.microsoft.com/office/drawing/2014/main" id="{194687D0-02B1-A2C5-2F4D-7716CCCE11E9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761527" cy="299144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b="1" spc="0" dirty="0">
                          <a:solidFill>
                            <a:schemeClr val="tx1"/>
                          </a:solidFill>
                          <a:latin typeface="+mn-ea"/>
                        </a:rPr>
                        <a:t>① </a:t>
                      </a:r>
                      <a:endParaRPr lang="en-US" altLang="ko-KR" sz="800" b="1" spc="0" dirty="0">
                        <a:solidFill>
                          <a:schemeClr val="tx1"/>
                        </a:solidFill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ko-KR" sz="800" b="1" spc="0" dirty="0">
                          <a:solidFill>
                            <a:schemeClr val="tx1"/>
                          </a:solidFill>
                          <a:latin typeface="+mn-ea"/>
                        </a:rPr>
                        <a:t>URL</a:t>
                      </a:r>
                      <a:r>
                        <a:rPr lang="ko-KR" altLang="en-US" sz="800" b="1" spc="0" dirty="0">
                          <a:solidFill>
                            <a:schemeClr val="tx1"/>
                          </a:solidFill>
                          <a:latin typeface="+mn-ea"/>
                        </a:rPr>
                        <a:t>을 등록 시 하단 게시글 목록 자동 연결</a:t>
                      </a:r>
                      <a:endParaRPr lang="en-US" altLang="ko-KR" sz="800" b="1" spc="0" dirty="0">
                        <a:solidFill>
                          <a:schemeClr val="tx1"/>
                        </a:solidFill>
                        <a:latin typeface="+mn-ea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spc="0" dirty="0">
                          <a:solidFill>
                            <a:schemeClr val="tx1"/>
                          </a:solidFill>
                          <a:latin typeface="+mn-ea"/>
                        </a:rPr>
                        <a:t>기존 소방 이벤트와 동일 </a:t>
                      </a:r>
                      <a:r>
                        <a:rPr lang="en-US" altLang="ko-KR" sz="800" b="0" spc="0" dirty="0">
                          <a:solidFill>
                            <a:schemeClr val="tx1"/>
                          </a:solidFill>
                          <a:latin typeface="+mn-ea"/>
                        </a:rPr>
                        <a:t>(</a:t>
                      </a:r>
                      <a:r>
                        <a:rPr lang="ko-KR" altLang="en-US" sz="800" b="0" spc="0" dirty="0">
                          <a:solidFill>
                            <a:schemeClr val="tx1"/>
                          </a:solidFill>
                          <a:latin typeface="+mn-ea"/>
                        </a:rPr>
                        <a:t>참고</a:t>
                      </a:r>
                      <a:r>
                        <a:rPr lang="en-US" altLang="ko-KR" sz="800" b="0" spc="0" dirty="0">
                          <a:solidFill>
                            <a:schemeClr val="tx1"/>
                          </a:solidFill>
                          <a:latin typeface="+mn-ea"/>
                        </a:rPr>
                        <a:t>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b="0" spc="0" dirty="0">
                          <a:solidFill>
                            <a:schemeClr val="tx1"/>
                          </a:solidFill>
                          <a:latin typeface="+mn-ea"/>
                        </a:rPr>
                        <a:t>https://www.miraeij.com/fire/promotion/newmember/</a:t>
                      </a:r>
                    </a:p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-100" baseline="0" dirty="0">
                          <a:latin typeface="+mn-ea"/>
                        </a:rPr>
                        <a:t>① 기존 소문내기 이벤트와 동일 개발</a:t>
                      </a:r>
                      <a:endParaRPr lang="en-US" altLang="ko-KR" sz="800" spc="-10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endParaRPr lang="en-US" altLang="ko-KR" sz="800" spc="-10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ko-KR" altLang="en-US" sz="800" spc="-100" baseline="0" dirty="0">
                          <a:latin typeface="+mn-ea"/>
                        </a:rPr>
                        <a:t>관리자 임의 아이디로 참여할 수 있도록 해주세요</a:t>
                      </a:r>
                      <a:r>
                        <a:rPr lang="en-US" altLang="ko-KR" sz="800" spc="-100" baseline="0" dirty="0">
                          <a:latin typeface="+mn-ea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B1375C-4289-63E6-7C96-441323E2801B}"/>
              </a:ext>
            </a:extLst>
          </p:cNvPr>
          <p:cNvSpPr/>
          <p:nvPr/>
        </p:nvSpPr>
        <p:spPr>
          <a:xfrm>
            <a:off x="234892" y="255373"/>
            <a:ext cx="8976219" cy="63719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CB36A7-0FA5-1FBF-1168-7598B5C0452B}"/>
              </a:ext>
            </a:extLst>
          </p:cNvPr>
          <p:cNvSpPr/>
          <p:nvPr/>
        </p:nvSpPr>
        <p:spPr>
          <a:xfrm>
            <a:off x="751551" y="343040"/>
            <a:ext cx="8140523" cy="5318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0E2F3D-3D77-E16D-1EE9-CF7DBE75CEF7}"/>
              </a:ext>
            </a:extLst>
          </p:cNvPr>
          <p:cNvSpPr/>
          <p:nvPr/>
        </p:nvSpPr>
        <p:spPr>
          <a:xfrm>
            <a:off x="7753739" y="343040"/>
            <a:ext cx="1138335" cy="531845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9078D9-ACB6-214C-D7DF-C3936C491CDF}"/>
              </a:ext>
            </a:extLst>
          </p:cNvPr>
          <p:cNvSpPr txBox="1"/>
          <p:nvPr/>
        </p:nvSpPr>
        <p:spPr>
          <a:xfrm>
            <a:off x="7850186" y="478157"/>
            <a:ext cx="945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8C8E0F-6743-E3DF-12B0-272E7AF3DA3F}"/>
              </a:ext>
            </a:extLst>
          </p:cNvPr>
          <p:cNvSpPr txBox="1"/>
          <p:nvPr/>
        </p:nvSpPr>
        <p:spPr>
          <a:xfrm>
            <a:off x="821094" y="478157"/>
            <a:ext cx="29795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1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소문 낸 </a:t>
            </a:r>
            <a:r>
              <a:rPr lang="en-US" altLang="ko-KR" sz="1100" b="1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URL</a:t>
            </a:r>
            <a:r>
              <a:rPr lang="ko-KR" altLang="en-US" sz="1100" b="1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등록해 주세요</a:t>
            </a:r>
            <a:r>
              <a:rPr lang="en-US" altLang="ko-KR" sz="1100" b="1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FE13961-E137-5E8D-4E6C-493887752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51" y="971883"/>
            <a:ext cx="8297797" cy="294460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82FBA8C-4836-5A77-6345-A0A3F4278BDC}"/>
              </a:ext>
            </a:extLst>
          </p:cNvPr>
          <p:cNvSpPr/>
          <p:nvPr/>
        </p:nvSpPr>
        <p:spPr>
          <a:xfrm>
            <a:off x="678251" y="270588"/>
            <a:ext cx="8279138" cy="66247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9464729-F6AF-57BC-4089-59FF30D27685}"/>
              </a:ext>
            </a:extLst>
          </p:cNvPr>
          <p:cNvSpPr/>
          <p:nvPr/>
        </p:nvSpPr>
        <p:spPr>
          <a:xfrm>
            <a:off x="544646" y="47815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B1AE27-9DEB-8A3A-1439-4A63A800EB49}"/>
              </a:ext>
            </a:extLst>
          </p:cNvPr>
          <p:cNvSpPr/>
          <p:nvPr/>
        </p:nvSpPr>
        <p:spPr>
          <a:xfrm>
            <a:off x="292608" y="3916487"/>
            <a:ext cx="7781544" cy="2180975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CFA99C-0B75-96DA-DDED-A278E2AE7A1C}"/>
              </a:ext>
            </a:extLst>
          </p:cNvPr>
          <p:cNvSpPr txBox="1"/>
          <p:nvPr/>
        </p:nvSpPr>
        <p:spPr>
          <a:xfrm>
            <a:off x="292608" y="4035359"/>
            <a:ext cx="86136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■ 유의사항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algn="l"/>
            <a:endParaRPr lang="ko-KR" altLang="en-US" sz="900" b="0" i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900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■ 소문내기 이벤트 유의사항</a:t>
            </a:r>
            <a:endParaRPr lang="en-US" altLang="ko-KR" sz="900" b="1" i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algn="l">
              <a:buAutoNum type="arabicPeriod"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기간은 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2/22(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)~3/20(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당첨자 발표 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2023.03.24(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금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미래인재고시학원 홈페이지 내 공지 예정입니다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9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인스타그램에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전체공지로 게시된 콘텐츠만 유효합니다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지정한 해시태그를 반드시 달아야 합니다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경품은 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 지급됩니다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경품 지급 시점에 탈퇴한 회원에게는 혜택 지급이 제외됩니다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중복 아이디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불법 계정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악성 프로그램 이용 등 부적절한 방법으로 이벤트 참여 시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b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별도의 안내 없이 당첨 대상에서 제외되며 이후 사이트 이용에 제재를 당할 수 있습니다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내용 및 기간은 회사 사정에 따라 변경될 수 있습니다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endParaRPr lang="en-US" altLang="ko-KR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4869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7E857E-DC33-5489-F679-792A48C0A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23</a:t>
            </a:fld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15830257-7D35-A98F-10EC-9EE94D563F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624042"/>
              </p:ext>
            </p:extLst>
          </p:nvPr>
        </p:nvGraphicFramePr>
        <p:xfrm>
          <a:off x="457201" y="814916"/>
          <a:ext cx="8277224" cy="29687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0473">
                  <a:extLst>
                    <a:ext uri="{9D8B030D-6E8A-4147-A177-3AD203B41FA5}">
                      <a16:colId xmlns:a16="http://schemas.microsoft.com/office/drawing/2014/main" val="576467750"/>
                    </a:ext>
                  </a:extLst>
                </a:gridCol>
                <a:gridCol w="6756751">
                  <a:extLst>
                    <a:ext uri="{9D8B030D-6E8A-4147-A177-3AD203B41FA5}">
                      <a16:colId xmlns:a16="http://schemas.microsoft.com/office/drawing/2014/main" val="3393308889"/>
                    </a:ext>
                  </a:extLst>
                </a:gridCol>
              </a:tblGrid>
              <a:tr h="2255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강좌 구성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맑은 고딕" panose="020B0503020000020004" pitchFamily="50" charset="-127"/>
                          <a:ea typeface="+mn-ea"/>
                        </a:rPr>
                        <a:t>1. 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+mn-ea"/>
                        </a:rPr>
                        <a:t>본 상품의 수강기간은 총 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+mn-ea"/>
                        </a:rPr>
                        <a:t>3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+mn-ea"/>
                        </a:rPr>
                        <a:t>년으로 기본 수강 기간 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+mn-ea"/>
                        </a:rPr>
                        <a:t>24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+mn-ea"/>
                        </a:rPr>
                        <a:t>개월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+mn-ea"/>
                        </a:rPr>
                        <a:t>(730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+mn-ea"/>
                        </a:rPr>
                        <a:t>일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+mn-ea"/>
                        </a:rPr>
                        <a:t>에 서비스 기간 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+mn-ea"/>
                        </a:rPr>
                        <a:t>12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+mn-ea"/>
                        </a:rPr>
                        <a:t>개월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+mn-ea"/>
                        </a:rPr>
                        <a:t>(365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+mn-ea"/>
                        </a:rPr>
                        <a:t>일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+mn-ea"/>
                        </a:rPr>
                        <a:t>이 포함되어 있습니다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+mn-ea"/>
                        </a:rPr>
                        <a:t>. 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+mn-ea"/>
                        </a:rPr>
                        <a:t>총 수강기간 내 무제한 수강 가능합니다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+mn-ea"/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sz="800" dirty="0"/>
                        <a:t>2. </a:t>
                      </a:r>
                      <a:r>
                        <a:rPr lang="ko-KR" altLang="en-US" sz="800" dirty="0"/>
                        <a:t>본 상품은 </a:t>
                      </a:r>
                      <a:r>
                        <a:rPr lang="ko-KR" altLang="en-US" sz="800" dirty="0" err="1"/>
                        <a:t>국가직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일행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교정직</a:t>
                      </a:r>
                      <a:r>
                        <a:rPr lang="en-US" altLang="ko-KR" sz="800" dirty="0"/>
                        <a:t>) </a:t>
                      </a:r>
                      <a:r>
                        <a:rPr lang="ko-KR" altLang="en-US" sz="800" dirty="0"/>
                        <a:t>지방직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 err="1"/>
                        <a:t>일행직</a:t>
                      </a:r>
                      <a:r>
                        <a:rPr lang="en-US" altLang="ko-KR" sz="800" dirty="0"/>
                        <a:t>)</a:t>
                      </a:r>
                      <a:r>
                        <a:rPr lang="ko-KR" altLang="en-US" sz="800" dirty="0"/>
                        <a:t> 대비 전 강좌 수강 가능합니다</a:t>
                      </a:r>
                      <a:r>
                        <a:rPr lang="en-US" altLang="ko-KR" sz="800" dirty="0"/>
                        <a:t>.(</a:t>
                      </a:r>
                      <a:r>
                        <a:rPr lang="ko-KR" altLang="en-US" sz="800" dirty="0"/>
                        <a:t>일부 직렬 제외</a:t>
                      </a:r>
                      <a:r>
                        <a:rPr lang="en-US" altLang="ko-KR" sz="800" dirty="0"/>
                        <a:t>)</a:t>
                      </a:r>
                    </a:p>
                    <a:p>
                      <a:pPr latinLnBrk="1"/>
                      <a:r>
                        <a:rPr lang="en-US" altLang="ko-KR" sz="800" dirty="0"/>
                        <a:t>*</a:t>
                      </a:r>
                      <a:r>
                        <a:rPr lang="ko-KR" altLang="en-US" sz="800" dirty="0"/>
                        <a:t>경제학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 err="1"/>
                        <a:t>황종휴</a:t>
                      </a:r>
                      <a:r>
                        <a:rPr lang="ko-KR" altLang="en-US" sz="800" dirty="0"/>
                        <a:t> 교수님</a:t>
                      </a:r>
                      <a:endParaRPr lang="en-US" altLang="ko-KR" sz="800" dirty="0"/>
                    </a:p>
                    <a:p>
                      <a:pPr latinLnBrk="1"/>
                      <a:r>
                        <a:rPr lang="en-US" altLang="ko-KR" sz="800" dirty="0"/>
                        <a:t>*</a:t>
                      </a:r>
                      <a:r>
                        <a:rPr lang="ko-KR" altLang="en-US" sz="800" dirty="0"/>
                        <a:t>헌법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문태환 교수님</a:t>
                      </a:r>
                    </a:p>
                    <a:p>
                      <a:pPr latinLnBrk="1"/>
                      <a:r>
                        <a:rPr lang="ko-KR" altLang="en-US" sz="800" dirty="0"/>
                        <a:t>*행정학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 err="1"/>
                        <a:t>위계점</a:t>
                      </a:r>
                      <a:r>
                        <a:rPr lang="ko-KR" altLang="en-US" sz="800" dirty="0"/>
                        <a:t> 교수님</a:t>
                      </a:r>
                      <a:endParaRPr lang="en-US" altLang="ko-KR" sz="800" dirty="0"/>
                    </a:p>
                    <a:p>
                      <a:pPr latinLnBrk="1"/>
                      <a:r>
                        <a:rPr lang="en-US" altLang="ko-KR" sz="800" dirty="0"/>
                        <a:t>*</a:t>
                      </a:r>
                      <a:r>
                        <a:rPr lang="ko-KR" altLang="en-US" sz="800" dirty="0"/>
                        <a:t>행정법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김정일 교수님</a:t>
                      </a:r>
                      <a:endParaRPr lang="en-US" altLang="ko-KR" sz="800" dirty="0"/>
                    </a:p>
                    <a:p>
                      <a:pPr latinLnBrk="1"/>
                      <a:r>
                        <a:rPr lang="en-US" altLang="ko-KR" sz="800" dirty="0"/>
                        <a:t>*</a:t>
                      </a:r>
                      <a:r>
                        <a:rPr lang="ko-KR" altLang="en-US" sz="800" dirty="0"/>
                        <a:t>형사소송법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신광은 교수님</a:t>
                      </a:r>
                    </a:p>
                    <a:p>
                      <a:pPr latinLnBrk="1"/>
                      <a:r>
                        <a:rPr lang="ko-KR" altLang="en-US" sz="800" dirty="0"/>
                        <a:t>*</a:t>
                      </a:r>
                      <a:r>
                        <a:rPr lang="ko-KR" altLang="en-US" sz="800" dirty="0" err="1"/>
                        <a:t>교정학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정통 교수님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*</a:t>
                      </a:r>
                      <a:r>
                        <a:rPr lang="ko-KR" altLang="en-US" sz="800" dirty="0"/>
                        <a:t>국어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김정원 교수님</a:t>
                      </a:r>
                      <a:endParaRPr lang="en-US" altLang="ko-KR" sz="800" dirty="0"/>
                    </a:p>
                    <a:p>
                      <a:pPr latinLnBrk="1"/>
                      <a:r>
                        <a:rPr lang="en-US" altLang="ko-KR" sz="800" dirty="0"/>
                        <a:t>3. </a:t>
                      </a:r>
                      <a:r>
                        <a:rPr lang="ko-KR" altLang="en-US" sz="800" dirty="0"/>
                        <a:t>패스 강좌는 결제 완료되는 즉시 수강이 시작됩니다</a:t>
                      </a:r>
                      <a:r>
                        <a:rPr lang="en-US" altLang="ko-KR" sz="800" dirty="0"/>
                        <a:t>. (</a:t>
                      </a:r>
                      <a:r>
                        <a:rPr lang="ko-KR" altLang="en-US" sz="800" dirty="0"/>
                        <a:t>결제완료자에 한함</a:t>
                      </a:r>
                      <a:r>
                        <a:rPr lang="en-US" altLang="ko-KR" sz="800" dirty="0"/>
                        <a:t>)</a:t>
                      </a:r>
                    </a:p>
                    <a:p>
                      <a:pPr latinLnBrk="1"/>
                      <a:r>
                        <a:rPr lang="en-US" altLang="ko-KR" sz="800" dirty="0"/>
                        <a:t>4. </a:t>
                      </a:r>
                      <a:r>
                        <a:rPr lang="ko-KR" altLang="en-US" sz="800" dirty="0"/>
                        <a:t>강좌 및 교수는 학원 사정에 따라 변동될 수 있습니다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216840"/>
                  </a:ext>
                </a:extLst>
              </a:tr>
              <a:tr h="2255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교재안내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1. </a:t>
                      </a:r>
                      <a:r>
                        <a:rPr lang="ko-KR" altLang="en-US" sz="800" dirty="0"/>
                        <a:t>미래인재 미래패스 수강에 필요한 교재는 별도로 구매하셔야 하며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각 </a:t>
                      </a:r>
                      <a:r>
                        <a:rPr lang="ko-KR" altLang="en-US" sz="800" dirty="0" err="1"/>
                        <a:t>강좌별</a:t>
                      </a:r>
                      <a:r>
                        <a:rPr lang="ko-KR" altLang="en-US" sz="800" dirty="0"/>
                        <a:t> 교재는 강좌소개 및 교재 구매 메뉴에서 별도 구매 가능합니다</a:t>
                      </a:r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760880"/>
                  </a:ext>
                </a:extLst>
              </a:tr>
              <a:tr h="2255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환불안내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1. </a:t>
                      </a:r>
                      <a:r>
                        <a:rPr lang="ko-KR" altLang="en-US" sz="800" dirty="0"/>
                        <a:t>결제 후 </a:t>
                      </a:r>
                      <a:r>
                        <a:rPr lang="en-US" altLang="ko-KR" sz="800" dirty="0"/>
                        <a:t>7</a:t>
                      </a:r>
                      <a:r>
                        <a:rPr lang="ko-KR" altLang="en-US" sz="800" dirty="0"/>
                        <a:t>일 이내 강좌의 맛보기 강의를 제외하고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강 이하 수강 시에만 전액 환불 가능합니다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latinLnBrk="1"/>
                      <a:r>
                        <a:rPr lang="en-US" altLang="ko-KR" sz="800" dirty="0"/>
                        <a:t>2. </a:t>
                      </a:r>
                      <a:r>
                        <a:rPr lang="ko-KR" altLang="en-US" sz="800" dirty="0"/>
                        <a:t>결제 후 </a:t>
                      </a:r>
                      <a:r>
                        <a:rPr lang="en-US" altLang="ko-KR" sz="800" dirty="0"/>
                        <a:t>7</a:t>
                      </a:r>
                      <a:r>
                        <a:rPr lang="ko-KR" altLang="en-US" sz="800" dirty="0"/>
                        <a:t>일 이내 환불 요청 시 수강한 각 강의 정가 기준으로 수강 부분만큼 차감 후 나머지 부분에 대해 환불이 진행됩니다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latinLnBrk="1"/>
                      <a:r>
                        <a:rPr lang="en-US" altLang="ko-KR" sz="800" dirty="0"/>
                        <a:t>3. </a:t>
                      </a:r>
                      <a:r>
                        <a:rPr lang="ko-KR" altLang="en-US" sz="800" dirty="0"/>
                        <a:t>강좌 내 학습 자료 및 모바일 다운로드 이용 시에는 수강한 것으로 간주됩니다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latinLnBrk="1"/>
                      <a:r>
                        <a:rPr lang="en-US" altLang="ko-KR" sz="800" dirty="0"/>
                        <a:t>4. </a:t>
                      </a:r>
                      <a:r>
                        <a:rPr lang="ko-KR" altLang="en-US" sz="800" dirty="0"/>
                        <a:t>환불 신청은 기본 수강기간인 </a:t>
                      </a:r>
                      <a:r>
                        <a:rPr lang="en-US" altLang="ko-KR" sz="800" dirty="0"/>
                        <a:t>24</a:t>
                      </a:r>
                      <a:r>
                        <a:rPr lang="ko-KR" altLang="en-US" sz="800" dirty="0"/>
                        <a:t>개월 이내에 한해 가능합니다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latinLnBrk="1"/>
                      <a:r>
                        <a:rPr lang="en-US" altLang="ko-KR" sz="800" dirty="0"/>
                        <a:t>5. </a:t>
                      </a:r>
                      <a:r>
                        <a:rPr lang="ko-KR" altLang="en-US" sz="800" dirty="0"/>
                        <a:t>고객 변심으로 인한 환불은 수강 시작일 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당일 포함</a:t>
                      </a:r>
                      <a:r>
                        <a:rPr lang="en-US" altLang="ko-KR" sz="800" dirty="0"/>
                        <a:t>)</a:t>
                      </a:r>
                      <a:r>
                        <a:rPr lang="ko-KR" altLang="en-US" sz="800" dirty="0"/>
                        <a:t>로부터 </a:t>
                      </a:r>
                      <a:r>
                        <a:rPr lang="en-US" altLang="ko-KR" sz="800" dirty="0"/>
                        <a:t>7</a:t>
                      </a:r>
                      <a:r>
                        <a:rPr lang="ko-KR" altLang="en-US" sz="800" dirty="0"/>
                        <a:t>일이 경과되면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결제가 기준으로 계산하여 사용일수만큼 차감 후 환불됩니다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latinLnBrk="1"/>
                      <a:r>
                        <a:rPr lang="en-US" altLang="ko-KR" sz="800" dirty="0"/>
                        <a:t>   · 7</a:t>
                      </a:r>
                      <a:r>
                        <a:rPr lang="ko-KR" altLang="en-US" sz="800" dirty="0"/>
                        <a:t>일이 경과되었을 경우 수강 이력에 상관없이 실 결제액에서 다음 항목이 제외되어 환불됩니다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latinLnBrk="1"/>
                      <a:r>
                        <a:rPr lang="en-US" altLang="ko-KR" sz="800" dirty="0"/>
                        <a:t>     (</a:t>
                      </a:r>
                      <a:r>
                        <a:rPr lang="ko-KR" altLang="en-US" sz="800" dirty="0"/>
                        <a:t>결제가 기준 일할 계산된 수강료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수령한 혜택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학습지원금 등</a:t>
                      </a:r>
                      <a:r>
                        <a:rPr lang="en-US" altLang="ko-KR" sz="800" dirty="0"/>
                        <a:t>) </a:t>
                      </a:r>
                      <a:r>
                        <a:rPr lang="ko-KR" altLang="en-US" sz="800" dirty="0"/>
                        <a:t>금액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위약금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환불 예정 금액의 </a:t>
                      </a:r>
                      <a:r>
                        <a:rPr lang="en-US" altLang="ko-KR" sz="800" dirty="0"/>
                        <a:t>10%)</a:t>
                      </a:r>
                      <a:r>
                        <a:rPr lang="ko-KR" altLang="en-US" sz="800" dirty="0"/>
                        <a:t>이 제외되어 환불 처리됩니다</a:t>
                      </a:r>
                      <a:r>
                        <a:rPr lang="en-US" altLang="ko-KR" sz="800" dirty="0"/>
                        <a:t>.)  </a:t>
                      </a:r>
                    </a:p>
                    <a:p>
                      <a:pPr latinLnBrk="1"/>
                      <a:r>
                        <a:rPr lang="en-US" altLang="ko-KR" sz="800" dirty="0"/>
                        <a:t>6. </a:t>
                      </a:r>
                      <a:r>
                        <a:rPr lang="ko-KR" altLang="en-US" sz="800" dirty="0"/>
                        <a:t>중도 환불 시 학습지원금을 사용하였을 경우 사용한 포인트 만큼 차감 후 환불 진행되며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남은 포인트는 회수됩니다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latinLnBrk="1"/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포인트 미사용일 경우 추가 차감 없이 포인트 회수 후 환불 진행</a:t>
                      </a:r>
                      <a:r>
                        <a:rPr lang="en-US" altLang="ko-KR" sz="800" dirty="0"/>
                        <a:t>)</a:t>
                      </a:r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2749727"/>
                  </a:ext>
                </a:extLst>
              </a:tr>
            </a:tbl>
          </a:graphicData>
        </a:graphic>
      </p:graphicFrame>
      <p:graphicFrame>
        <p:nvGraphicFramePr>
          <p:cNvPr id="3" name="Group 87">
            <a:extLst>
              <a:ext uri="{FF2B5EF4-FFF2-40B4-BE49-F238E27FC236}">
                <a16:creationId xmlns:a16="http://schemas.microsoft.com/office/drawing/2014/main" id="{181467C6-1F0F-62BF-229C-9677E4DEE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187587"/>
              </p:ext>
            </p:extLst>
          </p:nvPr>
        </p:nvGraphicFramePr>
        <p:xfrm>
          <a:off x="9430473" y="1"/>
          <a:ext cx="2761527" cy="201608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DB552EE-674E-2451-8FD9-A7236D1EF006}"/>
              </a:ext>
            </a:extLst>
          </p:cNvPr>
          <p:cNvSpPr/>
          <p:nvPr/>
        </p:nvSpPr>
        <p:spPr>
          <a:xfrm>
            <a:off x="457201" y="368154"/>
            <a:ext cx="1962149" cy="4467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CB2307-C974-67A2-CA8D-49B5496D7152}"/>
              </a:ext>
            </a:extLst>
          </p:cNvPr>
          <p:cNvSpPr txBox="1"/>
          <p:nvPr/>
        </p:nvSpPr>
        <p:spPr>
          <a:xfrm>
            <a:off x="1284497" y="100027"/>
            <a:ext cx="67593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500" b="1" dirty="0"/>
              <a:t>[</a:t>
            </a:r>
            <a:r>
              <a:rPr lang="ko-KR" altLang="en-US" sz="1500" b="1" dirty="0"/>
              <a:t>미래인재고시 </a:t>
            </a:r>
            <a:r>
              <a:rPr lang="en-US" altLang="ko-KR" sz="1500" b="1" dirty="0"/>
              <a:t>0</a:t>
            </a:r>
            <a:r>
              <a:rPr lang="ko-KR" altLang="en-US" sz="1500" b="1" dirty="0"/>
              <a:t>원 </a:t>
            </a:r>
            <a:r>
              <a:rPr lang="ko-KR" altLang="en-US" sz="1600" b="1" dirty="0">
                <a:latin typeface="+mn-ea"/>
              </a:rPr>
              <a:t>미래패스 </a:t>
            </a:r>
            <a:r>
              <a:rPr lang="ko-KR" altLang="en-US" sz="1500" b="1" dirty="0"/>
              <a:t>유의 사항</a:t>
            </a:r>
            <a:r>
              <a:rPr lang="en-US" altLang="ko-KR" sz="1500" b="1" dirty="0"/>
              <a:t>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2F8295-61E9-8A35-C0DC-0D0036E7B086}"/>
              </a:ext>
            </a:extLst>
          </p:cNvPr>
          <p:cNvSpPr txBox="1"/>
          <p:nvPr/>
        </p:nvSpPr>
        <p:spPr>
          <a:xfrm>
            <a:off x="561977" y="468424"/>
            <a:ext cx="17811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latin typeface="+mn-ea"/>
              </a:rPr>
              <a:t>3</a:t>
            </a:r>
            <a:r>
              <a:rPr lang="ko-KR" altLang="en-US" sz="1200" b="1" dirty="0">
                <a:latin typeface="+mn-ea"/>
              </a:rPr>
              <a:t>년 </a:t>
            </a:r>
            <a:r>
              <a:rPr lang="en-US" altLang="ko-KR" sz="1200" b="1" dirty="0">
                <a:latin typeface="+mn-ea"/>
              </a:rPr>
              <a:t>0</a:t>
            </a:r>
            <a:r>
              <a:rPr lang="ko-KR" altLang="en-US" sz="1200" b="1" dirty="0">
                <a:latin typeface="+mn-ea"/>
              </a:rPr>
              <a:t>원 미래패스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F779E7-96C1-C21B-B6AD-D1F9D61E8A80}"/>
              </a:ext>
            </a:extLst>
          </p:cNvPr>
          <p:cNvSpPr txBox="1"/>
          <p:nvPr/>
        </p:nvSpPr>
        <p:spPr>
          <a:xfrm>
            <a:off x="3693335" y="468424"/>
            <a:ext cx="17811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latin typeface="+mn-ea"/>
              </a:rPr>
              <a:t>2</a:t>
            </a:r>
            <a:r>
              <a:rPr lang="ko-KR" altLang="en-US" sz="1200" b="1" dirty="0">
                <a:latin typeface="+mn-ea"/>
              </a:rPr>
              <a:t>년 </a:t>
            </a:r>
            <a:r>
              <a:rPr lang="en-US" altLang="ko-KR" sz="1200" b="1" dirty="0">
                <a:latin typeface="+mn-ea"/>
              </a:rPr>
              <a:t>0</a:t>
            </a:r>
            <a:r>
              <a:rPr lang="ko-KR" altLang="en-US" sz="1200" b="1" dirty="0">
                <a:latin typeface="+mn-ea"/>
              </a:rPr>
              <a:t>원 미래패스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78002D0-7AD1-273F-A806-C42CA302C3CD}"/>
              </a:ext>
            </a:extLst>
          </p:cNvPr>
          <p:cNvSpPr/>
          <p:nvPr/>
        </p:nvSpPr>
        <p:spPr>
          <a:xfrm>
            <a:off x="3588559" y="368154"/>
            <a:ext cx="1962149" cy="44676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5A99F4-0F05-28B6-2A2A-A33646784D16}"/>
              </a:ext>
            </a:extLst>
          </p:cNvPr>
          <p:cNvSpPr txBox="1"/>
          <p:nvPr/>
        </p:nvSpPr>
        <p:spPr>
          <a:xfrm>
            <a:off x="6879806" y="468424"/>
            <a:ext cx="17811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latin typeface="+mn-ea"/>
              </a:rPr>
              <a:t>1</a:t>
            </a:r>
            <a:r>
              <a:rPr lang="ko-KR" altLang="en-US" sz="1200" b="1" dirty="0">
                <a:latin typeface="+mn-ea"/>
              </a:rPr>
              <a:t>년 </a:t>
            </a:r>
            <a:r>
              <a:rPr lang="en-US" altLang="ko-KR" sz="1200" b="1" dirty="0">
                <a:latin typeface="+mn-ea"/>
              </a:rPr>
              <a:t>0</a:t>
            </a:r>
            <a:r>
              <a:rPr lang="ko-KR" altLang="en-US" sz="1200" b="1" dirty="0">
                <a:latin typeface="+mn-ea"/>
              </a:rPr>
              <a:t>원 미래패스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B8FFDDD-5B72-DD35-98D3-5828F1410ADA}"/>
              </a:ext>
            </a:extLst>
          </p:cNvPr>
          <p:cNvSpPr/>
          <p:nvPr/>
        </p:nvSpPr>
        <p:spPr>
          <a:xfrm>
            <a:off x="6775030" y="368154"/>
            <a:ext cx="1962149" cy="44676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437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7E857E-DC33-5489-F679-792A48C0A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24</a:t>
            </a:fld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15830257-7D35-A98F-10EC-9EE94D563F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489010"/>
              </p:ext>
            </p:extLst>
          </p:nvPr>
        </p:nvGraphicFramePr>
        <p:xfrm>
          <a:off x="457201" y="339023"/>
          <a:ext cx="8277224" cy="527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0473">
                  <a:extLst>
                    <a:ext uri="{9D8B030D-6E8A-4147-A177-3AD203B41FA5}">
                      <a16:colId xmlns:a16="http://schemas.microsoft.com/office/drawing/2014/main" val="576467750"/>
                    </a:ext>
                  </a:extLst>
                </a:gridCol>
                <a:gridCol w="6756751">
                  <a:extLst>
                    <a:ext uri="{9D8B030D-6E8A-4147-A177-3AD203B41FA5}">
                      <a16:colId xmlns:a16="http://schemas.microsoft.com/office/drawing/2014/main" val="3393308889"/>
                    </a:ext>
                  </a:extLst>
                </a:gridCol>
              </a:tblGrid>
              <a:tr h="2255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환급안내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fontAlgn="ctr">
                        <a:buNone/>
                      </a:pP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환급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indent="0" fontAlgn="ctr">
                        <a:buNone/>
                      </a:pP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1. 3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원 미래패스 상품의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수강기간은 총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년으로 수강기간 내 응시한 시험 최종 합격 시 수강료 전액 환급되는 상품입니다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최종합격 인증 후 환급이 완료 된 경우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보유한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PASS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수강기간은 종료됩니다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3.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환급 시 상품 결제 금액에서 지급된 혜택만큼 차감 후 환급됩니다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. (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제세공과금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22%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제외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180000"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※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지급된 혜택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포인트 등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을 사용하지 않았어도 지급된 만큼 차감 후 </a:t>
                      </a:r>
                      <a:r>
                        <a:rPr lang="ko-KR" altLang="en-US" sz="800" b="1" i="0" kern="12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환급금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책정</a:t>
                      </a:r>
                    </a:p>
                    <a:p>
                      <a:pPr marL="0" indent="0" fontAlgn="ctr">
                        <a:buFontTx/>
                        <a:buNone/>
                      </a:pP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4.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수강기간 내 응시한 시험 최종합격 및 인증자료를 제출하여야 </a:t>
                      </a:r>
                      <a:r>
                        <a:rPr lang="ko-KR" altLang="en-US" sz="800" b="1" i="0" kern="12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환급금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지급 대상이 됩니다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180000" indent="0" fontAlgn="ctr">
                        <a:buFontTx/>
                        <a:buNone/>
                      </a:pP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※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환급 가능한 시험 및 직렬은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i="0" kern="12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국가직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7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급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지방직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7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급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서울시 포함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으로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일반행정직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교정직 시험 합격에 한해 적용됩니다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5.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환급 신청은 합격한 시험의 최종합격자 발표일로부터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개월 이내에만 가능합니다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6.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패스 수강 기간 내에 합격예측 서비스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회 이상 참여 해 주셔야 합니다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</a:b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   (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해당 서비스는 </a:t>
                      </a:r>
                      <a:r>
                        <a:rPr lang="ko-KR" altLang="en-US" sz="800" b="1" i="0" kern="12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시즌성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이벤트로 일정 기간이 지나면 확인 불가하니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참여 후 캡처해서 추후 증빙자료로 제출하셔야 합니다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.)</a:t>
                      </a:r>
                    </a:p>
                    <a:p>
                      <a:pPr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7.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패스 수강기간 내에 모든 전국 모의고사 응시하여야 합니다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</a:b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   (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온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오프 무관하며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추후 응시내역 파일첨부 제출해 주셔야 합니다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.)</a:t>
                      </a:r>
                    </a:p>
                    <a:p>
                      <a:pPr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8.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환급 신청 기간 내에 최종 합격 인증 자료 및 신청 서류 제출이 완료된 회원에게 환급 가능합니다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000" lvl="1" fontAlgn="ctr"/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제출 서류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모든 제출 서류는 반드시 미래인재 고시학원 아이디 수강생 본인 명의이여야 합니다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.)</a:t>
                      </a:r>
                    </a:p>
                    <a:p>
                      <a:pPr marL="180000" lvl="1" fontAlgn="ctr"/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① 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응시표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사본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응시번호 기재 필수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응시원서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응시접수증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응시표출력 전체화면 등 대체 가능</a:t>
                      </a:r>
                    </a:p>
                    <a:p>
                      <a:pPr marL="180000" lvl="1" fontAlgn="ctr"/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② 최종 합격증명서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최종 합격 확인 증명 가능한 관련 사이트 전체 화면 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캡처본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등 대체 가능</a:t>
                      </a:r>
                    </a:p>
                    <a:p>
                      <a:pPr marL="180000" lvl="1" fontAlgn="ctr"/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③ 신분증 사본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제세공과금 세무 증빙을 위해 주민등록번호 앞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뒷자리 전체가 보여야 함</a:t>
                      </a:r>
                    </a:p>
                    <a:p>
                      <a:pPr marL="180000" lvl="1" fontAlgn="ctr"/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④ 통장사본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수강료 환급 받을 수강생 본인 명의 통장</a:t>
                      </a:r>
                    </a:p>
                    <a:p>
                      <a:pPr marL="180000" lvl="1" fontAlgn="ctr"/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⑤ 합격수기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공지 글 내 첨부된 파일을 다운 후 양식에 맞추어 작성 후 첨부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한글 또는 워드 파일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180000" lvl="1" fontAlgn="ctr"/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⑥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개인정보 수집 및 활용 동의서</a:t>
                      </a:r>
                      <a:b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공지 글 내 첨부된 파일을 프린트하여 자필 서명 후 사진 또는 스캔하여 이미지 첨부</a:t>
                      </a:r>
                    </a:p>
                    <a:p>
                      <a:pPr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9.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최종합격자 발표일로부터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개월 경과 후 요청 시에는 환급이 불가합니다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1" i="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216840"/>
                  </a:ext>
                </a:extLst>
              </a:tr>
              <a:tr h="2255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수강안내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로그인 후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[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 강의실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]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에서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[PASS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강좌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]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으로 접속합니다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구매한 패스 상품 선택 후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[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강좌추가하기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]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를 클릭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원하시는 강좌를 등록한 후 수강할 수 있습니다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미래인재고시 미래패스는 일시 정지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수강 연장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재수강 불가합니다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미래인재고시 미래패스 수강 시 이용 가능한 기기 대수는 다음과 같이 제한됩니다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   *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수강 기기 대수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PC 2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또는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PC 1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모바일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또는 모바일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미래인재고시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미래패스는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PMP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강의를 제공하지 않습니다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.)</a:t>
                      </a:r>
                    </a:p>
                    <a:p>
                      <a:pPr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5. PC,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모바일 기기에 대한 초기화가 필요할 경우 고객센터로 문의하시기 바랍니다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일부 강좌의 경우 자료 출력 횟수 제한이 적용됩니다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(2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단계 동형 모의고사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3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단계 파이널 모의고사 등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760880"/>
                  </a:ext>
                </a:extLst>
              </a:tr>
              <a:tr h="2255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유의사항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미래인재고시 미래패스 강좌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부가 서비스 등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 불가피한 사정에 의해 부득이 진행되지 않을 경우 대체 강좌로 제공 예정이며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이로 인한 환불은 불가합니다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아이디 공유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타인에게 양도 및 판매 등 부정 사용 적발 시 수강 중인 패스 강좌는 즉시 정지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회원 자격이 박탈됩니다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   이로 인한 강의 환불은 절대 불가하며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불법 공유 행위 사안에 따라 민형사상 조치가 발생할 수 있습니다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800" b="1" i="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온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오프라인 동시 시행되는 이벤트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무료특강 등의 경우 해당 강좌는 패스에 미지급 되거나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이벤트 종료 후 제공될 수 있습니다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패스 관련 발급된 쿠폰은 이벤트가 변경되거나 종료될 경우 자동 회수될 수 있으며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동일 혜택이 적용되지 않을 수 있습니다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5. PASS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구매 전 반드시 수강 가능한 과목을 확인하시기 바랍니다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학습지원금은 구매일로부터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60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일간 사용 가능하며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이후 자동 소멸됩니다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중도 환불 시 학습지원금을 사용하였을 경우 사용한 포인트 만큼 차감 후 환불 진행되며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남은 포인트는 회수됩니다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  (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포인트 미사용일 경우 추가 차감 없이 포인트 회수 후 환불 진행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※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이용문의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고객센터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02-815-2000 /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사이트 내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1:1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상담 게시판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2749727"/>
                  </a:ext>
                </a:extLst>
              </a:tr>
            </a:tbl>
          </a:graphicData>
        </a:graphic>
      </p:graphicFrame>
      <p:graphicFrame>
        <p:nvGraphicFramePr>
          <p:cNvPr id="3" name="Group 87">
            <a:extLst>
              <a:ext uri="{FF2B5EF4-FFF2-40B4-BE49-F238E27FC236}">
                <a16:creationId xmlns:a16="http://schemas.microsoft.com/office/drawing/2014/main" id="{181467C6-1F0F-62BF-229C-9677E4DEEEEA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761527" cy="201608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706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91DE65E-4EE9-8C30-EF96-CD73B4F79A31}"/>
              </a:ext>
            </a:extLst>
          </p:cNvPr>
          <p:cNvSpPr/>
          <p:nvPr/>
        </p:nvSpPr>
        <p:spPr>
          <a:xfrm>
            <a:off x="3588559" y="368154"/>
            <a:ext cx="1962149" cy="4467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FECC234-AD67-8805-1BAC-A815FD6A953C}"/>
              </a:ext>
            </a:extLst>
          </p:cNvPr>
          <p:cNvSpPr/>
          <p:nvPr/>
        </p:nvSpPr>
        <p:spPr>
          <a:xfrm>
            <a:off x="457201" y="368154"/>
            <a:ext cx="1962149" cy="44676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B04F09-F231-2358-906F-3DC7C11C6395}"/>
              </a:ext>
            </a:extLst>
          </p:cNvPr>
          <p:cNvSpPr txBox="1"/>
          <p:nvPr/>
        </p:nvSpPr>
        <p:spPr>
          <a:xfrm>
            <a:off x="1284497" y="100027"/>
            <a:ext cx="67593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500" b="1" dirty="0"/>
              <a:t>[</a:t>
            </a:r>
            <a:r>
              <a:rPr lang="ko-KR" altLang="en-US" sz="1500" b="1" dirty="0"/>
              <a:t>미래인재고시 </a:t>
            </a:r>
            <a:r>
              <a:rPr lang="en-US" altLang="ko-KR" sz="1500" b="1" dirty="0"/>
              <a:t>0</a:t>
            </a:r>
            <a:r>
              <a:rPr lang="ko-KR" altLang="en-US" sz="1500" b="1" dirty="0"/>
              <a:t>원 </a:t>
            </a:r>
            <a:r>
              <a:rPr lang="ko-KR" altLang="en-US" sz="1600" b="1" dirty="0">
                <a:latin typeface="+mn-ea"/>
              </a:rPr>
              <a:t>미래패스 </a:t>
            </a:r>
            <a:r>
              <a:rPr lang="ko-KR" altLang="en-US" sz="1500" b="1" dirty="0"/>
              <a:t>유의 사항</a:t>
            </a:r>
            <a:r>
              <a:rPr lang="en-US" altLang="ko-KR" sz="1500" b="1" dirty="0"/>
              <a:t>]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7E857E-DC33-5489-F679-792A48C0A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25</a:t>
            </a:fld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15830257-7D35-A98F-10EC-9EE94D563F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929238"/>
              </p:ext>
            </p:extLst>
          </p:nvPr>
        </p:nvGraphicFramePr>
        <p:xfrm>
          <a:off x="457201" y="814916"/>
          <a:ext cx="8277224" cy="2987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0473">
                  <a:extLst>
                    <a:ext uri="{9D8B030D-6E8A-4147-A177-3AD203B41FA5}">
                      <a16:colId xmlns:a16="http://schemas.microsoft.com/office/drawing/2014/main" val="576467750"/>
                    </a:ext>
                  </a:extLst>
                </a:gridCol>
                <a:gridCol w="6756751">
                  <a:extLst>
                    <a:ext uri="{9D8B030D-6E8A-4147-A177-3AD203B41FA5}">
                      <a16:colId xmlns:a16="http://schemas.microsoft.com/office/drawing/2014/main" val="3393308889"/>
                    </a:ext>
                  </a:extLst>
                </a:gridCol>
              </a:tblGrid>
              <a:tr h="2255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강좌 구성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800" dirty="0">
                          <a:latin typeface="맑은 고딕" panose="020B0503020000020004" pitchFamily="50" charset="-127"/>
                          <a:ea typeface="+mn-ea"/>
                        </a:rPr>
                        <a:t>1. 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+mn-ea"/>
                        </a:rPr>
                        <a:t>본 상품의 최초 수강일은 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+mn-ea"/>
                        </a:rPr>
                        <a:t>730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+mn-ea"/>
                        </a:rPr>
                        <a:t>일로 수강 기간내 불합격시 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+mn-ea"/>
                        </a:rPr>
                        <a:t>1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+mn-ea"/>
                        </a:rPr>
                        <a:t>년 연장되며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+mn-ea"/>
                        </a:rPr>
                        <a:t>수강 기간 내 무제한 수강 가능합니다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800" dirty="0">
                          <a:latin typeface="맑은 고딕" panose="020B0503020000020004" pitchFamily="50" charset="-127"/>
                          <a:ea typeface="+mn-ea"/>
                        </a:rPr>
                        <a:t>   (- 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+mn-ea"/>
                        </a:rPr>
                        <a:t>기본 수강일은 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+mn-ea"/>
                        </a:rPr>
                        <a:t>730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+mn-ea"/>
                        </a:rPr>
                        <a:t>일로 이후 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+mn-ea"/>
                        </a:rPr>
                        <a:t>1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+mn-ea"/>
                        </a:rPr>
                        <a:t>년 연장되는 기간은 서비스 기간으로 간주됩니다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+mn-ea"/>
                        </a:rPr>
                        <a:t>.)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2. </a:t>
                      </a:r>
                      <a:r>
                        <a:rPr lang="ko-KR" altLang="en-US" sz="800" dirty="0"/>
                        <a:t>본 상품은 </a:t>
                      </a:r>
                      <a:r>
                        <a:rPr lang="ko-KR" altLang="en-US" sz="800" dirty="0" err="1"/>
                        <a:t>국가직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일행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교정직</a:t>
                      </a:r>
                      <a:r>
                        <a:rPr lang="en-US" altLang="ko-KR" sz="800" dirty="0"/>
                        <a:t>) </a:t>
                      </a:r>
                      <a:r>
                        <a:rPr lang="ko-KR" altLang="en-US" sz="800" dirty="0"/>
                        <a:t>지방직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 err="1"/>
                        <a:t>일행직</a:t>
                      </a:r>
                      <a:r>
                        <a:rPr lang="en-US" altLang="ko-KR" sz="800" dirty="0"/>
                        <a:t>)</a:t>
                      </a:r>
                      <a:r>
                        <a:rPr lang="ko-KR" altLang="en-US" sz="800" dirty="0"/>
                        <a:t> 대비 전 강좌 수강 가능합니다</a:t>
                      </a:r>
                      <a:r>
                        <a:rPr lang="en-US" altLang="ko-KR" sz="800" dirty="0"/>
                        <a:t>.(</a:t>
                      </a:r>
                      <a:r>
                        <a:rPr lang="ko-KR" altLang="en-US" sz="800" dirty="0"/>
                        <a:t>일부 직렬 제외</a:t>
                      </a:r>
                      <a:r>
                        <a:rPr lang="en-US" altLang="ko-KR" sz="800" dirty="0"/>
                        <a:t>)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800" dirty="0"/>
                        <a:t>*</a:t>
                      </a:r>
                      <a:r>
                        <a:rPr lang="ko-KR" altLang="en-US" sz="800" dirty="0"/>
                        <a:t>경제학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 err="1"/>
                        <a:t>황종휴</a:t>
                      </a:r>
                      <a:r>
                        <a:rPr lang="ko-KR" altLang="en-US" sz="800" dirty="0"/>
                        <a:t> 교수님</a:t>
                      </a:r>
                      <a:endParaRPr lang="en-US" altLang="ko-KR" sz="800" dirty="0"/>
                    </a:p>
                    <a:p>
                      <a:pPr latinLnBrk="1"/>
                      <a:r>
                        <a:rPr lang="en-US" altLang="ko-KR" sz="800" dirty="0"/>
                        <a:t>*</a:t>
                      </a:r>
                      <a:r>
                        <a:rPr lang="ko-KR" altLang="en-US" sz="800" dirty="0"/>
                        <a:t>헌법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문태환 교수님</a:t>
                      </a:r>
                    </a:p>
                    <a:p>
                      <a:pPr latinLnBrk="1"/>
                      <a:r>
                        <a:rPr lang="ko-KR" altLang="en-US" sz="800" dirty="0"/>
                        <a:t>*행정학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 err="1"/>
                        <a:t>위계점</a:t>
                      </a:r>
                      <a:r>
                        <a:rPr lang="ko-KR" altLang="en-US" sz="800" dirty="0"/>
                        <a:t> 교수님</a:t>
                      </a:r>
                      <a:endParaRPr lang="en-US" altLang="ko-KR" sz="800" dirty="0"/>
                    </a:p>
                    <a:p>
                      <a:pPr latinLnBrk="1"/>
                      <a:r>
                        <a:rPr lang="en-US" altLang="ko-KR" sz="800" dirty="0"/>
                        <a:t>*</a:t>
                      </a:r>
                      <a:r>
                        <a:rPr lang="ko-KR" altLang="en-US" sz="800" dirty="0"/>
                        <a:t>행정법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김정일 교수님</a:t>
                      </a:r>
                      <a:endParaRPr lang="en-US" altLang="ko-KR" sz="800" dirty="0"/>
                    </a:p>
                    <a:p>
                      <a:pPr latinLnBrk="1"/>
                      <a:r>
                        <a:rPr lang="en-US" altLang="ko-KR" sz="800" dirty="0"/>
                        <a:t>*</a:t>
                      </a:r>
                      <a:r>
                        <a:rPr lang="ko-KR" altLang="en-US" sz="800" dirty="0"/>
                        <a:t>형사소송법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신광은 교수님</a:t>
                      </a:r>
                    </a:p>
                    <a:p>
                      <a:pPr latinLnBrk="1"/>
                      <a:r>
                        <a:rPr lang="ko-KR" altLang="en-US" sz="800" dirty="0"/>
                        <a:t>*</a:t>
                      </a:r>
                      <a:r>
                        <a:rPr lang="ko-KR" altLang="en-US" sz="800" dirty="0" err="1"/>
                        <a:t>교정학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정통 교수님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*</a:t>
                      </a:r>
                      <a:r>
                        <a:rPr lang="ko-KR" altLang="en-US" sz="800" dirty="0"/>
                        <a:t>국어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김정원 교수님</a:t>
                      </a:r>
                      <a:endParaRPr lang="en-US" altLang="ko-KR" sz="800" dirty="0"/>
                    </a:p>
                    <a:p>
                      <a:pPr latinLnBrk="1"/>
                      <a:r>
                        <a:rPr lang="en-US" altLang="ko-KR" sz="800" dirty="0"/>
                        <a:t>3. </a:t>
                      </a:r>
                      <a:r>
                        <a:rPr lang="ko-KR" altLang="en-US" sz="800" dirty="0"/>
                        <a:t>패스 강좌는 결제 완료되는 즉시 수강이 시작됩니다</a:t>
                      </a:r>
                      <a:r>
                        <a:rPr lang="en-US" altLang="ko-KR" sz="800" dirty="0"/>
                        <a:t>. (</a:t>
                      </a:r>
                      <a:r>
                        <a:rPr lang="ko-KR" altLang="en-US" sz="800" dirty="0"/>
                        <a:t>결제완료자에 한함</a:t>
                      </a:r>
                      <a:r>
                        <a:rPr lang="en-US" altLang="ko-KR" sz="800" dirty="0"/>
                        <a:t>)</a:t>
                      </a:r>
                    </a:p>
                    <a:p>
                      <a:pPr latinLnBrk="1"/>
                      <a:r>
                        <a:rPr lang="en-US" altLang="ko-KR" sz="800" dirty="0"/>
                        <a:t>4. </a:t>
                      </a:r>
                      <a:r>
                        <a:rPr lang="ko-KR" altLang="en-US" sz="800" dirty="0"/>
                        <a:t>강좌 및 교수는 학원 사정에 따라 변동될 수 있습니다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216840"/>
                  </a:ext>
                </a:extLst>
              </a:tr>
              <a:tr h="2255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교재안내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미래인재 미래패스 수강에 필요한 교재는 별도로 구매하셔야 하며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</a:t>
                      </a:r>
                      <a:r>
                        <a:rPr lang="ko-KR" altLang="en-US" sz="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강좌별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교재는 강좌소개 및 교재 구매 메뉴에서 별도 구매 가능합니다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760880"/>
                  </a:ext>
                </a:extLst>
              </a:tr>
              <a:tr h="2255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환불안내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결제 후 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이내 강좌의 맛보기 강의를 제외하고 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 이하 수강 시에만 전액 환불 가능합니다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결제 후 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이내 환불 요청 시 수강한 각 강의 정가 기준으로 수강 부분만큼 차감 후 나머지 부분에 대해 환불이 진행됩니다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강좌 내 학습 자료 및 모바일 다운로드 이용 시에는 수강한 것으로 간주됩니다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800" dirty="0"/>
                        <a:t>4. </a:t>
                      </a:r>
                      <a:r>
                        <a:rPr lang="ko-KR" altLang="en-US" sz="800" dirty="0"/>
                        <a:t>환불 신청은 기본 수강기간인 </a:t>
                      </a:r>
                      <a:r>
                        <a:rPr lang="en-US" altLang="ko-KR" sz="800" dirty="0"/>
                        <a:t>24</a:t>
                      </a:r>
                      <a:r>
                        <a:rPr lang="ko-KR" altLang="en-US" sz="800" dirty="0"/>
                        <a:t>개월 이내에 한해 가능합니다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latinLnBrk="1"/>
                      <a:r>
                        <a:rPr lang="en-US" altLang="ko-KR" sz="800" dirty="0"/>
                        <a:t>5. </a:t>
                      </a:r>
                      <a:r>
                        <a:rPr lang="ko-KR" altLang="en-US" sz="800" dirty="0"/>
                        <a:t>고객 변심으로 인한 환불은 수강 시작일 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당일 포함</a:t>
                      </a:r>
                      <a:r>
                        <a:rPr lang="en-US" altLang="ko-KR" sz="800" dirty="0"/>
                        <a:t>)</a:t>
                      </a:r>
                      <a:r>
                        <a:rPr lang="ko-KR" altLang="en-US" sz="800" dirty="0"/>
                        <a:t>로부터 </a:t>
                      </a:r>
                      <a:r>
                        <a:rPr lang="en-US" altLang="ko-KR" sz="800" dirty="0"/>
                        <a:t>7</a:t>
                      </a:r>
                      <a:r>
                        <a:rPr lang="ko-KR" altLang="en-US" sz="800" dirty="0"/>
                        <a:t>일이 경과되면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결제가 기준으로 계산하여 사용일수만큼 차감 후 환불됩니다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latinLnBrk="1"/>
                      <a:r>
                        <a:rPr lang="en-US" altLang="ko-KR" sz="800" dirty="0"/>
                        <a:t>   · 7</a:t>
                      </a:r>
                      <a:r>
                        <a:rPr lang="ko-KR" altLang="en-US" sz="800" dirty="0"/>
                        <a:t>일이 경과되었을 경우 수강 이력에 상관없이 실 결제액에서 다음 항목이 제외되어 환불됩니다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latinLnBrk="1"/>
                      <a:r>
                        <a:rPr lang="en-US" altLang="ko-KR" sz="800" dirty="0"/>
                        <a:t>     (</a:t>
                      </a:r>
                      <a:r>
                        <a:rPr lang="ko-KR" altLang="en-US" sz="800" dirty="0"/>
                        <a:t>결제가 기준 일할 계산된 수강료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수령한 혜택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학습지원금 등</a:t>
                      </a:r>
                      <a:r>
                        <a:rPr lang="en-US" altLang="ko-KR" sz="800" dirty="0"/>
                        <a:t>) </a:t>
                      </a:r>
                      <a:r>
                        <a:rPr lang="ko-KR" altLang="en-US" sz="800" dirty="0"/>
                        <a:t>금액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위약금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환불 예정 금액의 </a:t>
                      </a:r>
                      <a:r>
                        <a:rPr lang="en-US" altLang="ko-KR" sz="800" dirty="0"/>
                        <a:t>10%)</a:t>
                      </a:r>
                      <a:r>
                        <a:rPr lang="ko-KR" altLang="en-US" sz="800" dirty="0"/>
                        <a:t>이 제외되어 환불 처리됩니다</a:t>
                      </a:r>
                      <a:r>
                        <a:rPr lang="en-US" altLang="ko-KR" sz="800" dirty="0"/>
                        <a:t>.)  </a:t>
                      </a:r>
                    </a:p>
                    <a:p>
                      <a:pPr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 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중도 환불 시 학습지원금을 사용하였을 경우 사용한 포인트 만큼 차감 후 환불 진행되며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남은 포인트는 회수됩니다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포인트 미사용일 경우 추가 차감 없이 포인트 회수 후 환불 진행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2749727"/>
                  </a:ext>
                </a:extLst>
              </a:tr>
            </a:tbl>
          </a:graphicData>
        </a:graphic>
      </p:graphicFrame>
      <p:graphicFrame>
        <p:nvGraphicFramePr>
          <p:cNvPr id="3" name="Group 87">
            <a:extLst>
              <a:ext uri="{FF2B5EF4-FFF2-40B4-BE49-F238E27FC236}">
                <a16:creationId xmlns:a16="http://schemas.microsoft.com/office/drawing/2014/main" id="{181467C6-1F0F-62BF-229C-9677E4DEEEEA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761527" cy="201608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2481CEA-725D-3B56-F226-336F74727679}"/>
              </a:ext>
            </a:extLst>
          </p:cNvPr>
          <p:cNvSpPr txBox="1"/>
          <p:nvPr/>
        </p:nvSpPr>
        <p:spPr>
          <a:xfrm>
            <a:off x="561977" y="468424"/>
            <a:ext cx="17811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latin typeface="+mn-ea"/>
              </a:rPr>
              <a:t>3</a:t>
            </a:r>
            <a:r>
              <a:rPr lang="ko-KR" altLang="en-US" sz="1200" b="1" dirty="0">
                <a:latin typeface="+mn-ea"/>
              </a:rPr>
              <a:t>년 </a:t>
            </a:r>
            <a:r>
              <a:rPr lang="en-US" altLang="ko-KR" sz="1200" b="1" dirty="0">
                <a:latin typeface="+mn-ea"/>
              </a:rPr>
              <a:t>0</a:t>
            </a:r>
            <a:r>
              <a:rPr lang="ko-KR" altLang="en-US" sz="1200" b="1" dirty="0">
                <a:latin typeface="+mn-ea"/>
              </a:rPr>
              <a:t>원 미래패스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E3EFF6-7BDB-A1C8-F07A-2A3E02D3ADC0}"/>
              </a:ext>
            </a:extLst>
          </p:cNvPr>
          <p:cNvSpPr txBox="1"/>
          <p:nvPr/>
        </p:nvSpPr>
        <p:spPr>
          <a:xfrm>
            <a:off x="3693335" y="468424"/>
            <a:ext cx="17811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latin typeface="+mn-ea"/>
              </a:rPr>
              <a:t>2</a:t>
            </a:r>
            <a:r>
              <a:rPr lang="ko-KR" altLang="en-US" sz="1200" b="1" dirty="0">
                <a:latin typeface="+mn-ea"/>
              </a:rPr>
              <a:t>년 </a:t>
            </a:r>
            <a:r>
              <a:rPr lang="en-US" altLang="ko-KR" sz="1200" b="1" dirty="0">
                <a:latin typeface="+mn-ea"/>
              </a:rPr>
              <a:t>0</a:t>
            </a:r>
            <a:r>
              <a:rPr lang="ko-KR" altLang="en-US" sz="1200" b="1" dirty="0">
                <a:latin typeface="+mn-ea"/>
              </a:rPr>
              <a:t>원 미래패스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329C36-A919-8A54-EE34-A774404D7531}"/>
              </a:ext>
            </a:extLst>
          </p:cNvPr>
          <p:cNvSpPr txBox="1"/>
          <p:nvPr/>
        </p:nvSpPr>
        <p:spPr>
          <a:xfrm>
            <a:off x="6879806" y="468424"/>
            <a:ext cx="17811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latin typeface="+mn-ea"/>
              </a:rPr>
              <a:t>1</a:t>
            </a:r>
            <a:r>
              <a:rPr lang="ko-KR" altLang="en-US" sz="1200" b="1" dirty="0">
                <a:latin typeface="+mn-ea"/>
              </a:rPr>
              <a:t>년 </a:t>
            </a:r>
            <a:r>
              <a:rPr lang="en-US" altLang="ko-KR" sz="1200" b="1" dirty="0">
                <a:latin typeface="+mn-ea"/>
              </a:rPr>
              <a:t>0</a:t>
            </a:r>
            <a:r>
              <a:rPr lang="ko-KR" altLang="en-US" sz="1200" b="1" dirty="0">
                <a:latin typeface="+mn-ea"/>
              </a:rPr>
              <a:t>원 미래패스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97897A7-CDF1-1D63-0C5B-F434A586306E}"/>
              </a:ext>
            </a:extLst>
          </p:cNvPr>
          <p:cNvSpPr/>
          <p:nvPr/>
        </p:nvSpPr>
        <p:spPr>
          <a:xfrm>
            <a:off x="6775030" y="368154"/>
            <a:ext cx="1962149" cy="44676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009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7E857E-DC33-5489-F679-792A48C0A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26</a:t>
            </a:fld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15830257-7D35-A98F-10EC-9EE94D563F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928661"/>
              </p:ext>
            </p:extLst>
          </p:nvPr>
        </p:nvGraphicFramePr>
        <p:xfrm>
          <a:off x="457201" y="646738"/>
          <a:ext cx="8277224" cy="600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0473">
                  <a:extLst>
                    <a:ext uri="{9D8B030D-6E8A-4147-A177-3AD203B41FA5}">
                      <a16:colId xmlns:a16="http://schemas.microsoft.com/office/drawing/2014/main" val="576467750"/>
                    </a:ext>
                  </a:extLst>
                </a:gridCol>
                <a:gridCol w="6756751">
                  <a:extLst>
                    <a:ext uri="{9D8B030D-6E8A-4147-A177-3AD203B41FA5}">
                      <a16:colId xmlns:a16="http://schemas.microsoft.com/office/drawing/2014/main" val="3393308889"/>
                    </a:ext>
                  </a:extLst>
                </a:gridCol>
              </a:tblGrid>
              <a:tr h="2255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환급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갱신안내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fontAlgn="ctr">
                        <a:buNone/>
                      </a:pP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[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환급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]</a:t>
                      </a:r>
                    </a:p>
                    <a:p>
                      <a:pPr marL="0" indent="0" fontAlgn="ctr">
                        <a:buNone/>
                      </a:pP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1. 2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원 미래패스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상품의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수강기간은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년으로 수강기간 내 응시한 시험 최종 합격 시 수강료 전액 환급되며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불합격시 다음 시험까지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회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(12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개월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수강기간 연장되는 상품입니다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</a:p>
                    <a:p>
                      <a:pPr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최종합격 인증 후 환급이 완료 된 경우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보유한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PASS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수강기간은 종료됩니다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환급 시 상품 결제 금액에서 지급된 혜택만큼 차감 후 환급됩니다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(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제세공과금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22%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제외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180000"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※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지급된 혜택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포인트 등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을 사용하지 않았어도 지급된 만큼 차감 후 </a:t>
                      </a:r>
                      <a:r>
                        <a:rPr lang="ko-KR" altLang="en-US" sz="800" b="1" i="0" kern="12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환급금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책정</a:t>
                      </a:r>
                    </a:p>
                    <a:p>
                      <a:pPr marL="0" indent="0" fontAlgn="ctr">
                        <a:buFontTx/>
                        <a:buNone/>
                      </a:pP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수강기간 내 응시한 시험 최종합격 및 인증자료를 제출하여야 </a:t>
                      </a:r>
                      <a:r>
                        <a:rPr lang="ko-KR" altLang="en-US" sz="800" b="1" i="0" kern="12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환급금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지급 대상이 됩니다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180000" indent="0" fontAlgn="ctr">
                        <a:buFontTx/>
                        <a:buNone/>
                      </a:pP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※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환급 가능한 시험 및 직렬은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i="0" kern="12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국가직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7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급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지방직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7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급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서울시 포함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으로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일반행정직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교정직 시험 합격에 한해 적용됩니다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환급 신청은 합격한 시험의 최종합격자 발표일로부터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개월 이내에만 가능합니다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패스 수강 기간 내에 합격예측 서비스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회 이상 참여 해 주셔야 합니다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  (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해당 서비스는 </a:t>
                      </a:r>
                      <a:r>
                        <a:rPr lang="ko-KR" altLang="en-US" sz="800" b="1" i="0" kern="12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시즌성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이벤트로 일정 기간이 지나면 확인 불가하니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참여 후 캡처해서 추후 증빙자료로 제출하셔야 합니다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.)</a:t>
                      </a:r>
                    </a:p>
                    <a:p>
                      <a:pPr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패스 수강기간 내에 모든 전국 모의고사 응시하여야 합니다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  (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온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오프 무관하며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추후 응시내역 파일첨부 제출해 주셔야 합니다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.)</a:t>
                      </a:r>
                    </a:p>
                    <a:p>
                      <a:pPr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8.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환급 신청 기간 내에 최종 합격 인증 자료 및 신청 서류 제출이 완료된 회원에게 환급 가능합니다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marL="180000" lvl="1" fontAlgn="ctr"/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제출 서류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모든 제출 서류는 반드시 미래인재 고시학원 아이디 수강생 본인 명의이여야 합니다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.)</a:t>
                      </a:r>
                    </a:p>
                    <a:p>
                      <a:pPr marL="180000" lvl="1" fontAlgn="ctr"/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① 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응시표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사본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응시번호 기재 필수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응시원서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응시접수증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응시표출력 전체화면 등 대체 가능</a:t>
                      </a:r>
                    </a:p>
                    <a:p>
                      <a:pPr marL="180000" lvl="1" fontAlgn="ctr"/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② 최종 합격증명서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최종 합격 확인 증명 가능한 관련 사이트 전체 화면 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캡처본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등 대체 가능</a:t>
                      </a:r>
                    </a:p>
                    <a:p>
                      <a:pPr marL="180000" lvl="1" fontAlgn="ctr"/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③ 신분증 사본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제세공과금 세무 증빙을 위해 주민등록번호 앞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뒷자리 전체가 보여야 함</a:t>
                      </a:r>
                    </a:p>
                    <a:p>
                      <a:pPr marL="180000" lvl="1" fontAlgn="ctr"/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④ 통장사본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수강료 환급 받을 수강생 본인 명의 통장</a:t>
                      </a:r>
                    </a:p>
                    <a:p>
                      <a:pPr marL="180000" lvl="1" fontAlgn="ctr"/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⑤ 합격수기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공지 글 내 첨부된 파일을 다운 후 양식에 맞추어 작성 후 첨부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한글 또는 워드 파일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180000" lvl="1" fontAlgn="ctr"/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⑥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개인정보 수집 및 활용 동의서</a:t>
                      </a:r>
                      <a:b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공지 글 내 첨부된 파일을 프린트하여 자필 서명 후 사진 또는 스캔하여 이미지 첨부</a:t>
                      </a:r>
                    </a:p>
                    <a:p>
                      <a:pPr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9.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최종합격자 발표일로부터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개월 경과 후 요청 시에는 환급이 불가합니다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1" i="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수강기간 갱신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연장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)]</a:t>
                      </a:r>
                    </a:p>
                    <a:p>
                      <a:pPr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1.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수강기간 갱신이 필요한 경우 갱신 신청 기간 내에 직전 시험 불합격 증빙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1" i="0" kern="12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응시표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성적표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자료를 제출하셔야 합니다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불합격 인증 시에 전과목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점일 경우 수강기간 갱신은 불가능합니다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3.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시험 접수 후 시험에 응시하지 못한 경우 수강기간 갱신 불가합니다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4.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갱신되어 제공되는 기간의 강의는 무료 서비스이며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환불대상이 아닙니다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216840"/>
                  </a:ext>
                </a:extLst>
              </a:tr>
              <a:tr h="2255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수강안내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로그인 후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[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 강의실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]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에서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[PASS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강좌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]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으로 접속합니다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구매한 패스 상품 선택 후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[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강좌추가하기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]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를 클릭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원하시는 강좌를 등록한 후 수강할 수 있습니다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미래인재고시 미래패스는 일시 정지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수강 연장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재수강 불가합니다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미래인재고시 미래패스 수강 시 이용 가능한 기기 대수는 다음과 같이 제한됩니다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   *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수강 기기 대수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PC 2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또는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PC 1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모바일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또는 모바일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미래인재고시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미래패스는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PMP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강의를 제공하지 않습니다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.)</a:t>
                      </a:r>
                    </a:p>
                    <a:p>
                      <a:pPr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5. PC,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모바일 기기에 대한 초기화가 필요할 경우 고객센터로 문의하시기 바랍니다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일부 강좌의 경우 자료 출력 횟수 제한이 적용됩니다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(2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단계 동형 모의고사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3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단계 파이널 모의고사 등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760880"/>
                  </a:ext>
                </a:extLst>
              </a:tr>
              <a:tr h="2255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유의사항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미래인재고시 미래패스 강좌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부가 서비스 등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 불가피한 사정에 의해 부득이 진행되지 않을 경우 대체 강좌로 제공 예정이며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이로 인한 환불은 불가합니다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아이디 공유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타인에게 양도 및 판매 등 부정 사용 적발 시 수강 중인 패스 강좌는 즉시 정지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회원 자격이 박탈됩니다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   이로 인한 강의 환불은 절대 불가하며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불법 공유 행위 사안에 따라 민형사상 조치가 발생할 수 있습니다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800" b="1" i="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온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오프라인 동시 시행되는 이벤트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무료특강 등의 경우 해당 강좌는 패스에 미지급 되거나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이벤트 종료 후 제공될 수 있습니다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패스 관련 발급된 쿠폰은 이벤트가 변경되거나 종료될 경우 자동 회수될 수 있으며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동일 혜택이 적용되지 않을 수 있습니다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5. PASS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구매 전 반드시 수강 가능한 과목을 확인하시기 바랍니다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학습지원금은 구매일로부터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60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일간 사용 가능하며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이후 자동 소멸됩니다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중도 환불 시 학습지원금을 사용하였을 경우 사용한 포인트 만큼 차감 후 환불 진행되며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남은 포인트는 회수됩니다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  (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포인트 미사용일 경우 추가 차감 없이 포인트 회수 후 환불 진행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※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이용문의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고객센터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02-815-2000 /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사이트 내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1:1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상담 게시판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2749727"/>
                  </a:ext>
                </a:extLst>
              </a:tr>
            </a:tbl>
          </a:graphicData>
        </a:graphic>
      </p:graphicFrame>
      <p:graphicFrame>
        <p:nvGraphicFramePr>
          <p:cNvPr id="3" name="Group 87">
            <a:extLst>
              <a:ext uri="{FF2B5EF4-FFF2-40B4-BE49-F238E27FC236}">
                <a16:creationId xmlns:a16="http://schemas.microsoft.com/office/drawing/2014/main" id="{181467C6-1F0F-62BF-229C-9677E4DEEEEA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761527" cy="201608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6842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97897A7-CDF1-1D63-0C5B-F434A586306E}"/>
              </a:ext>
            </a:extLst>
          </p:cNvPr>
          <p:cNvSpPr/>
          <p:nvPr/>
        </p:nvSpPr>
        <p:spPr>
          <a:xfrm>
            <a:off x="6775030" y="368154"/>
            <a:ext cx="1962149" cy="446762"/>
          </a:xfrm>
          <a:prstGeom prst="roundRect">
            <a:avLst/>
          </a:prstGeom>
          <a:solidFill>
            <a:srgbClr val="DEEB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FECC234-AD67-8805-1BAC-A815FD6A953C}"/>
              </a:ext>
            </a:extLst>
          </p:cNvPr>
          <p:cNvSpPr/>
          <p:nvPr/>
        </p:nvSpPr>
        <p:spPr>
          <a:xfrm>
            <a:off x="457201" y="368154"/>
            <a:ext cx="1962149" cy="44676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B04F09-F231-2358-906F-3DC7C11C6395}"/>
              </a:ext>
            </a:extLst>
          </p:cNvPr>
          <p:cNvSpPr txBox="1"/>
          <p:nvPr/>
        </p:nvSpPr>
        <p:spPr>
          <a:xfrm>
            <a:off x="1284497" y="100027"/>
            <a:ext cx="67593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500" b="1" dirty="0"/>
              <a:t>[</a:t>
            </a:r>
            <a:r>
              <a:rPr lang="ko-KR" altLang="en-US" sz="1500" b="1" dirty="0"/>
              <a:t>미래인재고시 </a:t>
            </a:r>
            <a:r>
              <a:rPr lang="en-US" altLang="ko-KR" sz="1500" b="1" dirty="0"/>
              <a:t>0</a:t>
            </a:r>
            <a:r>
              <a:rPr lang="ko-KR" altLang="en-US" sz="1500" b="1" dirty="0"/>
              <a:t>원 </a:t>
            </a:r>
            <a:r>
              <a:rPr lang="ko-KR" altLang="en-US" sz="1600" b="1" dirty="0">
                <a:latin typeface="+mn-ea"/>
              </a:rPr>
              <a:t>미래패스 </a:t>
            </a:r>
            <a:r>
              <a:rPr lang="ko-KR" altLang="en-US" sz="1500" b="1" dirty="0"/>
              <a:t>유의 사항</a:t>
            </a:r>
            <a:r>
              <a:rPr lang="en-US" altLang="ko-KR" sz="1500" b="1" dirty="0"/>
              <a:t>]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7E857E-DC33-5489-F679-792A48C0A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27</a:t>
            </a:fld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15830257-7D35-A98F-10EC-9EE94D563F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246420"/>
              </p:ext>
            </p:extLst>
          </p:nvPr>
        </p:nvGraphicFramePr>
        <p:xfrm>
          <a:off x="457201" y="814916"/>
          <a:ext cx="8277224" cy="27249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0473">
                  <a:extLst>
                    <a:ext uri="{9D8B030D-6E8A-4147-A177-3AD203B41FA5}">
                      <a16:colId xmlns:a16="http://schemas.microsoft.com/office/drawing/2014/main" val="576467750"/>
                    </a:ext>
                  </a:extLst>
                </a:gridCol>
                <a:gridCol w="6756751">
                  <a:extLst>
                    <a:ext uri="{9D8B030D-6E8A-4147-A177-3AD203B41FA5}">
                      <a16:colId xmlns:a16="http://schemas.microsoft.com/office/drawing/2014/main" val="3393308889"/>
                    </a:ext>
                  </a:extLst>
                </a:gridCol>
              </a:tblGrid>
              <a:tr h="2255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강좌 구성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1. </a:t>
                      </a:r>
                      <a:r>
                        <a:rPr lang="ko-KR" altLang="en-US" sz="800" dirty="0"/>
                        <a:t>본 상품은 구매일로부터 </a:t>
                      </a:r>
                      <a:r>
                        <a:rPr lang="en-US" altLang="ko-KR" sz="800" dirty="0"/>
                        <a:t>365</a:t>
                      </a:r>
                      <a:r>
                        <a:rPr lang="ko-KR" altLang="en-US" sz="800" dirty="0"/>
                        <a:t>일 동안 무제한 수강 가능합니다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latinLnBrk="1"/>
                      <a:r>
                        <a:rPr lang="en-US" altLang="ko-KR" sz="800" dirty="0"/>
                        <a:t>2. </a:t>
                      </a:r>
                      <a:r>
                        <a:rPr lang="ko-KR" altLang="en-US" sz="800" dirty="0"/>
                        <a:t>본 상품은 </a:t>
                      </a:r>
                      <a:r>
                        <a:rPr lang="ko-KR" altLang="en-US" sz="800" dirty="0" err="1"/>
                        <a:t>국가직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일행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교정직</a:t>
                      </a:r>
                      <a:r>
                        <a:rPr lang="en-US" altLang="ko-KR" sz="800" dirty="0"/>
                        <a:t>) </a:t>
                      </a:r>
                      <a:r>
                        <a:rPr lang="ko-KR" altLang="en-US" sz="800" dirty="0"/>
                        <a:t>지방직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 err="1"/>
                        <a:t>일행직</a:t>
                      </a:r>
                      <a:r>
                        <a:rPr lang="en-US" altLang="ko-KR" sz="800" dirty="0"/>
                        <a:t>)</a:t>
                      </a:r>
                      <a:r>
                        <a:rPr lang="ko-KR" altLang="en-US" sz="800" dirty="0"/>
                        <a:t> 대비 전 강좌 수강 가능합니다</a:t>
                      </a:r>
                      <a:r>
                        <a:rPr lang="en-US" altLang="ko-KR" sz="800" dirty="0"/>
                        <a:t>.(</a:t>
                      </a:r>
                      <a:r>
                        <a:rPr lang="ko-KR" altLang="en-US" sz="800" dirty="0"/>
                        <a:t>미래인재고시학원에서 진행되는 </a:t>
                      </a:r>
                      <a:r>
                        <a:rPr lang="en-US" altLang="ko-KR" sz="800" dirty="0"/>
                        <a:t>7</a:t>
                      </a:r>
                      <a:r>
                        <a:rPr lang="ko-KR" altLang="en-US" sz="800" dirty="0"/>
                        <a:t>급 대비 전 강좌</a:t>
                      </a:r>
                      <a:r>
                        <a:rPr lang="en-US" altLang="ko-KR" sz="800" dirty="0"/>
                        <a:t>)</a:t>
                      </a:r>
                    </a:p>
                    <a:p>
                      <a:pPr latinLnBrk="1"/>
                      <a:r>
                        <a:rPr lang="en-US" altLang="ko-KR" sz="800" dirty="0"/>
                        <a:t>*</a:t>
                      </a:r>
                      <a:r>
                        <a:rPr lang="ko-KR" altLang="en-US" sz="800" dirty="0"/>
                        <a:t>경제학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 err="1"/>
                        <a:t>황종휴</a:t>
                      </a:r>
                      <a:r>
                        <a:rPr lang="ko-KR" altLang="en-US" sz="800" dirty="0"/>
                        <a:t> 교수님</a:t>
                      </a:r>
                      <a:endParaRPr lang="en-US" altLang="ko-KR" sz="800" dirty="0"/>
                    </a:p>
                    <a:p>
                      <a:pPr latinLnBrk="1"/>
                      <a:r>
                        <a:rPr lang="en-US" altLang="ko-KR" sz="800" dirty="0"/>
                        <a:t>*</a:t>
                      </a:r>
                      <a:r>
                        <a:rPr lang="ko-KR" altLang="en-US" sz="800" dirty="0"/>
                        <a:t>헌법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문태환 교수님</a:t>
                      </a:r>
                    </a:p>
                    <a:p>
                      <a:pPr latinLnBrk="1"/>
                      <a:r>
                        <a:rPr lang="ko-KR" altLang="en-US" sz="800" dirty="0"/>
                        <a:t>*행정학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 err="1"/>
                        <a:t>위계점</a:t>
                      </a:r>
                      <a:r>
                        <a:rPr lang="ko-KR" altLang="en-US" sz="800" dirty="0"/>
                        <a:t> 교수님</a:t>
                      </a:r>
                      <a:endParaRPr lang="en-US" altLang="ko-KR" sz="800" dirty="0"/>
                    </a:p>
                    <a:p>
                      <a:pPr latinLnBrk="1"/>
                      <a:r>
                        <a:rPr lang="en-US" altLang="ko-KR" sz="800" dirty="0"/>
                        <a:t>*</a:t>
                      </a:r>
                      <a:r>
                        <a:rPr lang="ko-KR" altLang="en-US" sz="800" dirty="0"/>
                        <a:t>행정법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김정일 교수님</a:t>
                      </a:r>
                      <a:endParaRPr lang="en-US" altLang="ko-KR" sz="800" dirty="0"/>
                    </a:p>
                    <a:p>
                      <a:pPr latinLnBrk="1"/>
                      <a:r>
                        <a:rPr lang="en-US" altLang="ko-KR" sz="800" dirty="0"/>
                        <a:t>*</a:t>
                      </a:r>
                      <a:r>
                        <a:rPr lang="ko-KR" altLang="en-US" sz="800" dirty="0"/>
                        <a:t>형사소송법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신광은 교수님</a:t>
                      </a:r>
                    </a:p>
                    <a:p>
                      <a:pPr latinLnBrk="1"/>
                      <a:r>
                        <a:rPr lang="ko-KR" altLang="en-US" sz="800" dirty="0"/>
                        <a:t>*</a:t>
                      </a:r>
                      <a:r>
                        <a:rPr lang="ko-KR" altLang="en-US" sz="800" dirty="0" err="1"/>
                        <a:t>교정학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정통 교수님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*</a:t>
                      </a:r>
                      <a:r>
                        <a:rPr lang="ko-KR" altLang="en-US" sz="800" dirty="0"/>
                        <a:t>국어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김정원 교수님</a:t>
                      </a:r>
                      <a:endParaRPr lang="en-US" altLang="ko-KR" sz="800" dirty="0"/>
                    </a:p>
                    <a:p>
                      <a:pPr latinLnBrk="1"/>
                      <a:r>
                        <a:rPr lang="en-US" altLang="ko-KR" sz="800" dirty="0"/>
                        <a:t>3. </a:t>
                      </a:r>
                      <a:r>
                        <a:rPr lang="ko-KR" altLang="en-US" sz="800" dirty="0"/>
                        <a:t>패스 강좌는 결제 완료되는 즉시 수강이 시작됩니다</a:t>
                      </a:r>
                      <a:r>
                        <a:rPr lang="en-US" altLang="ko-KR" sz="800" dirty="0"/>
                        <a:t>. (</a:t>
                      </a:r>
                      <a:r>
                        <a:rPr lang="ko-KR" altLang="en-US" sz="800" dirty="0"/>
                        <a:t>결제완료자에 한함</a:t>
                      </a:r>
                      <a:r>
                        <a:rPr lang="en-US" altLang="ko-KR" sz="800" dirty="0"/>
                        <a:t>)</a:t>
                      </a:r>
                    </a:p>
                    <a:p>
                      <a:pPr latinLnBrk="1"/>
                      <a:r>
                        <a:rPr lang="en-US" altLang="ko-KR" sz="800" dirty="0"/>
                        <a:t>4. </a:t>
                      </a:r>
                      <a:r>
                        <a:rPr lang="ko-KR" altLang="en-US" sz="800" dirty="0"/>
                        <a:t>강좌 및 교수는 학원 사정에 따라 변동될 수 있습니다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216840"/>
                  </a:ext>
                </a:extLst>
              </a:tr>
              <a:tr h="2255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교재안내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1. </a:t>
                      </a:r>
                      <a:r>
                        <a:rPr lang="ko-KR" altLang="en-US" sz="800" dirty="0"/>
                        <a:t>미래인재 미래패스 수강에 필요한 교재는 별도로 구매하셔야 하며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각 </a:t>
                      </a:r>
                      <a:r>
                        <a:rPr lang="ko-KR" altLang="en-US" sz="800" dirty="0" err="1"/>
                        <a:t>강좌별</a:t>
                      </a:r>
                      <a:r>
                        <a:rPr lang="ko-KR" altLang="en-US" sz="800" dirty="0"/>
                        <a:t> 교재는 강좌소개 및 교재 구매 메뉴에서 별도 구매 가능합니다</a:t>
                      </a:r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760880"/>
                  </a:ext>
                </a:extLst>
              </a:tr>
              <a:tr h="2255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환불안내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1. </a:t>
                      </a:r>
                      <a:r>
                        <a:rPr lang="ko-KR" altLang="en-US" sz="800" dirty="0"/>
                        <a:t>결제 후 </a:t>
                      </a:r>
                      <a:r>
                        <a:rPr lang="en-US" altLang="ko-KR" sz="800" dirty="0"/>
                        <a:t>7</a:t>
                      </a:r>
                      <a:r>
                        <a:rPr lang="ko-KR" altLang="en-US" sz="800" dirty="0"/>
                        <a:t>일 이내 강좌의 맛보기 강의를 제외하고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강 이하 수강 시에만 전액 환불 가능합니다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latinLnBrk="1"/>
                      <a:r>
                        <a:rPr lang="en-US" altLang="ko-KR" sz="800" dirty="0"/>
                        <a:t>2. </a:t>
                      </a:r>
                      <a:r>
                        <a:rPr lang="ko-KR" altLang="en-US" sz="800" dirty="0"/>
                        <a:t>결제 후 </a:t>
                      </a:r>
                      <a:r>
                        <a:rPr lang="en-US" altLang="ko-KR" sz="800" dirty="0"/>
                        <a:t>7</a:t>
                      </a:r>
                      <a:r>
                        <a:rPr lang="ko-KR" altLang="en-US" sz="800" dirty="0"/>
                        <a:t>일 이내 환불 요청 시 수강한 각 강의 정가 기준으로 수강 부분만큼 차감 후 나머지 부분에 대해 환불이 진행됩니다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latinLnBrk="1"/>
                      <a:r>
                        <a:rPr lang="en-US" altLang="ko-KR" sz="800" dirty="0"/>
                        <a:t>3. </a:t>
                      </a:r>
                      <a:r>
                        <a:rPr lang="ko-KR" altLang="en-US" sz="800" dirty="0"/>
                        <a:t>강좌 내 학습 자료 및 모바일 다운로드 이용 시에는 수강한 것으로 간주됩니다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latinLnBrk="1"/>
                      <a:r>
                        <a:rPr lang="en-US" altLang="ko-KR" sz="800" dirty="0"/>
                        <a:t>4. </a:t>
                      </a:r>
                      <a:r>
                        <a:rPr lang="ko-KR" altLang="en-US" sz="800" dirty="0"/>
                        <a:t>고객 변심으로 인한 환불은 수강 시작일 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당일 포함</a:t>
                      </a:r>
                      <a:r>
                        <a:rPr lang="en-US" altLang="ko-KR" sz="800" dirty="0"/>
                        <a:t>)</a:t>
                      </a:r>
                      <a:r>
                        <a:rPr lang="ko-KR" altLang="en-US" sz="800" dirty="0"/>
                        <a:t>로부터 </a:t>
                      </a:r>
                      <a:r>
                        <a:rPr lang="en-US" altLang="ko-KR" sz="800" dirty="0"/>
                        <a:t>7</a:t>
                      </a:r>
                      <a:r>
                        <a:rPr lang="ko-KR" altLang="en-US" sz="800" dirty="0"/>
                        <a:t>일이 경과되면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결제가 기준으로 계산하여 사용일수만큼 차감 후 환불됩니다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latinLnBrk="1"/>
                      <a:r>
                        <a:rPr lang="en-US" altLang="ko-KR" sz="800" dirty="0"/>
                        <a:t>   · 7</a:t>
                      </a:r>
                      <a:r>
                        <a:rPr lang="ko-KR" altLang="en-US" sz="800" dirty="0"/>
                        <a:t>일이 경과되었을 경우 수강 이력에 상관없이 실 결제액에서 다음 항목이 제외되어 환불됩니다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latinLnBrk="1"/>
                      <a:r>
                        <a:rPr lang="en-US" altLang="ko-KR" sz="800" dirty="0"/>
                        <a:t>     (</a:t>
                      </a:r>
                      <a:r>
                        <a:rPr lang="ko-KR" altLang="en-US" sz="800" dirty="0"/>
                        <a:t>결제가 기준 일할 계산된 수강료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수령한 혜택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학습지원금 등</a:t>
                      </a:r>
                      <a:r>
                        <a:rPr lang="en-US" altLang="ko-KR" sz="800" dirty="0"/>
                        <a:t>) </a:t>
                      </a:r>
                      <a:r>
                        <a:rPr lang="ko-KR" altLang="en-US" sz="800" dirty="0"/>
                        <a:t>금액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위약금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환불 예정 금액의 </a:t>
                      </a:r>
                      <a:r>
                        <a:rPr lang="en-US" altLang="ko-KR" sz="800" dirty="0"/>
                        <a:t>10%)</a:t>
                      </a:r>
                      <a:r>
                        <a:rPr lang="ko-KR" altLang="en-US" sz="800" dirty="0"/>
                        <a:t>이 제외되어 환불 처리됩니다</a:t>
                      </a:r>
                      <a:r>
                        <a:rPr lang="en-US" altLang="ko-KR" sz="800" dirty="0"/>
                        <a:t>.)  </a:t>
                      </a:r>
                    </a:p>
                    <a:p>
                      <a:pPr latinLnBrk="1"/>
                      <a:r>
                        <a:rPr lang="en-US" altLang="ko-KR" sz="800" dirty="0"/>
                        <a:t>5. </a:t>
                      </a:r>
                      <a:r>
                        <a:rPr lang="ko-KR" altLang="en-US" sz="800" dirty="0"/>
                        <a:t>중도 환불 시 학습지원금을 사용하였을 경우 사용한 포인트 만큼 차감 후 환불 진행되며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남은 포인트는 회수됩니다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latinLnBrk="1"/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포인트 미사용일 경우 추가 차감 없이 포인트 회수 후 환불 진행</a:t>
                      </a:r>
                      <a:r>
                        <a:rPr lang="en-US" altLang="ko-KR" sz="800" dirty="0"/>
                        <a:t>)</a:t>
                      </a:r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2749727"/>
                  </a:ext>
                </a:extLst>
              </a:tr>
            </a:tbl>
          </a:graphicData>
        </a:graphic>
      </p:graphicFrame>
      <p:graphicFrame>
        <p:nvGraphicFramePr>
          <p:cNvPr id="3" name="Group 87">
            <a:extLst>
              <a:ext uri="{FF2B5EF4-FFF2-40B4-BE49-F238E27FC236}">
                <a16:creationId xmlns:a16="http://schemas.microsoft.com/office/drawing/2014/main" id="{181467C6-1F0F-62BF-229C-9677E4DEEEEA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761527" cy="201608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2481CEA-725D-3B56-F226-336F74727679}"/>
              </a:ext>
            </a:extLst>
          </p:cNvPr>
          <p:cNvSpPr txBox="1"/>
          <p:nvPr/>
        </p:nvSpPr>
        <p:spPr>
          <a:xfrm>
            <a:off x="561977" y="468424"/>
            <a:ext cx="17811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latin typeface="+mn-ea"/>
              </a:rPr>
              <a:t>3</a:t>
            </a:r>
            <a:r>
              <a:rPr lang="ko-KR" altLang="en-US" sz="1200" b="1" dirty="0">
                <a:latin typeface="+mn-ea"/>
              </a:rPr>
              <a:t>년 </a:t>
            </a:r>
            <a:r>
              <a:rPr lang="en-US" altLang="ko-KR" sz="1200" b="1" dirty="0">
                <a:latin typeface="+mn-ea"/>
              </a:rPr>
              <a:t>0</a:t>
            </a:r>
            <a:r>
              <a:rPr lang="ko-KR" altLang="en-US" sz="1200" b="1" dirty="0">
                <a:latin typeface="+mn-ea"/>
              </a:rPr>
              <a:t>원 미래패스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E3EFF6-7BDB-A1C8-F07A-2A3E02D3ADC0}"/>
              </a:ext>
            </a:extLst>
          </p:cNvPr>
          <p:cNvSpPr txBox="1"/>
          <p:nvPr/>
        </p:nvSpPr>
        <p:spPr>
          <a:xfrm>
            <a:off x="3693335" y="468424"/>
            <a:ext cx="17811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latin typeface="+mn-ea"/>
              </a:rPr>
              <a:t>2</a:t>
            </a:r>
            <a:r>
              <a:rPr lang="ko-KR" altLang="en-US" sz="1200" b="1" dirty="0">
                <a:latin typeface="+mn-ea"/>
              </a:rPr>
              <a:t>년 </a:t>
            </a:r>
            <a:r>
              <a:rPr lang="en-US" altLang="ko-KR" sz="1200" b="1" dirty="0">
                <a:latin typeface="+mn-ea"/>
              </a:rPr>
              <a:t>0</a:t>
            </a:r>
            <a:r>
              <a:rPr lang="ko-KR" altLang="en-US" sz="1200" b="1" dirty="0">
                <a:latin typeface="+mn-ea"/>
              </a:rPr>
              <a:t>원 미래패스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91DE65E-4EE9-8C30-EF96-CD73B4F79A31}"/>
              </a:ext>
            </a:extLst>
          </p:cNvPr>
          <p:cNvSpPr/>
          <p:nvPr/>
        </p:nvSpPr>
        <p:spPr>
          <a:xfrm>
            <a:off x="3588559" y="368154"/>
            <a:ext cx="1962149" cy="44676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329C36-A919-8A54-EE34-A774404D7531}"/>
              </a:ext>
            </a:extLst>
          </p:cNvPr>
          <p:cNvSpPr txBox="1"/>
          <p:nvPr/>
        </p:nvSpPr>
        <p:spPr>
          <a:xfrm>
            <a:off x="6879806" y="468424"/>
            <a:ext cx="17811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latin typeface="+mn-ea"/>
              </a:rPr>
              <a:t>1</a:t>
            </a:r>
            <a:r>
              <a:rPr lang="ko-KR" altLang="en-US" sz="1200" b="1" dirty="0">
                <a:latin typeface="+mn-ea"/>
              </a:rPr>
              <a:t>년 </a:t>
            </a:r>
            <a:r>
              <a:rPr lang="en-US" altLang="ko-KR" sz="1200" b="1" dirty="0">
                <a:latin typeface="+mn-ea"/>
              </a:rPr>
              <a:t>0</a:t>
            </a:r>
            <a:r>
              <a:rPr lang="ko-KR" altLang="en-US" sz="1200" b="1" dirty="0">
                <a:latin typeface="+mn-ea"/>
              </a:rPr>
              <a:t>원 미래패스</a:t>
            </a:r>
            <a:endParaRPr lang="en-US" altLang="ko-KR" sz="1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85213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7E857E-DC33-5489-F679-792A48C0A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28</a:t>
            </a:fld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15830257-7D35-A98F-10EC-9EE94D563F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505151"/>
              </p:ext>
            </p:extLst>
          </p:nvPr>
        </p:nvGraphicFramePr>
        <p:xfrm>
          <a:off x="457201" y="646738"/>
          <a:ext cx="8277224" cy="5151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0473">
                  <a:extLst>
                    <a:ext uri="{9D8B030D-6E8A-4147-A177-3AD203B41FA5}">
                      <a16:colId xmlns:a16="http://schemas.microsoft.com/office/drawing/2014/main" val="576467750"/>
                    </a:ext>
                  </a:extLst>
                </a:gridCol>
                <a:gridCol w="6756751">
                  <a:extLst>
                    <a:ext uri="{9D8B030D-6E8A-4147-A177-3AD203B41FA5}">
                      <a16:colId xmlns:a16="http://schemas.microsoft.com/office/drawing/2014/main" val="3393308889"/>
                    </a:ext>
                  </a:extLst>
                </a:gridCol>
              </a:tblGrid>
              <a:tr h="2255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환급안내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환급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indent="0" fontAlgn="ctr">
                        <a:buNone/>
                      </a:pP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1. 1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원 미래패스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상품의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수강기간은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년으로 수강기간 내 응시한 시험 최종 합격 시 수강료 전액 환급되는 상품입니다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최종합격 인증 후 환급이 완료 된 경우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보유한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PASS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수강기간은 종료됩니다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환급 시 상품 결제 금액에서 지급된 혜택만큼 차감 후 환급됩니다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(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제세공과금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22%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제외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180000"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※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지급된 혜택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포인트 등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을 사용하지 않았어도 지급된 만큼 차감 후 </a:t>
                      </a:r>
                      <a:r>
                        <a:rPr lang="ko-KR" altLang="en-US" sz="800" b="1" i="0" kern="12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환급금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책정</a:t>
                      </a:r>
                    </a:p>
                    <a:p>
                      <a:pPr marL="0" indent="0" fontAlgn="ctr">
                        <a:buFontTx/>
                        <a:buNone/>
                      </a:pP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수강기간 내 응시한 시험 최종합격 및 인증자료를 제출하여야 </a:t>
                      </a:r>
                      <a:r>
                        <a:rPr lang="ko-KR" altLang="en-US" sz="800" b="1" i="0" kern="12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환급금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지급 대상이 됩니다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180000" indent="0" fontAlgn="ctr">
                        <a:buFontTx/>
                        <a:buNone/>
                      </a:pP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※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환급 가능한 시험 및 직렬은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i="0" kern="12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국가직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7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급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지방직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7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급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서울시 포함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으로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일반행정직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교정직 시험 합격에 한해 적용됩니다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환급 신청은 합격한 시험의 최종합격자 발표일로부터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개월 이내에만 가능합니다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패스 수강 기간 내에 합격예측 서비스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회 이상 참여 해 주셔야 합니다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  (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해당 서비스는 </a:t>
                      </a:r>
                      <a:r>
                        <a:rPr lang="ko-KR" altLang="en-US" sz="800" b="1" i="0" kern="12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시즌성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이벤트로 일정 기간이 지나면 확인 불가하니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참여 후 캡처해서 추후 증빙자료로 제출하셔야 합니다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.)</a:t>
                      </a:r>
                    </a:p>
                    <a:p>
                      <a:pPr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패스 수강기간 내에 모든 전국 모의고사 응시하여야 합니다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  (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온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오프 무관하며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추후 응시내역 파일첨부 제출해 주셔야 합니다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.)</a:t>
                      </a:r>
                    </a:p>
                    <a:p>
                      <a:pPr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8.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환급 신청 기간 내에 최종 합격 인증 자료 및 신청 서류 제출이 완료된 회원에게 환급 가능합니다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marL="180000" lvl="1" fontAlgn="ctr"/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제출 서류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모든 제출 서류는 반드시 미래인재 고시학원 아이디 수강생 본인 명의이여야 합니다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.)</a:t>
                      </a:r>
                    </a:p>
                    <a:p>
                      <a:pPr marL="180000" lvl="1" fontAlgn="ctr"/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① 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응시표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사본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응시번호 기재 필수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응시원서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응시접수증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응시표출력 전체화면 등 대체 가능</a:t>
                      </a:r>
                    </a:p>
                    <a:p>
                      <a:pPr marL="180000" lvl="1" fontAlgn="ctr"/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② 최종 합격증명서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최종 합격 확인 증명 가능한 관련 사이트 전체 화면 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캡처본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등 대체 가능</a:t>
                      </a:r>
                    </a:p>
                    <a:p>
                      <a:pPr marL="180000" lvl="1" fontAlgn="ctr"/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③ 신분증 사본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제세공과금 세무 증빙을 위해 주민등록번호 앞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뒷자리 전체가 보여야 함</a:t>
                      </a:r>
                    </a:p>
                    <a:p>
                      <a:pPr marL="180000" lvl="1" fontAlgn="ctr"/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④ 통장사본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수강료 환급 받을 수강생 본인 명의 통장</a:t>
                      </a:r>
                    </a:p>
                    <a:p>
                      <a:pPr marL="180000" lvl="1" fontAlgn="ctr"/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⑤ 합격수기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공지 글 내 첨부된 파일을 다운 후 양식에 맞추어 작성 후 첨부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한글 또는 워드 파일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180000" lvl="1" fontAlgn="ctr"/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⑥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개인정보 수집 및 활용 동의서</a:t>
                      </a:r>
                      <a:b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공지 글 내 첨부된 파일을 프린트하여 자필 서명 후 사진 또는 스캔하여 이미지 첨부</a:t>
                      </a:r>
                    </a:p>
                    <a:p>
                      <a:pPr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9.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최종합격자 발표일로부터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개월 경과 후 요청 시에는 환급이 불가합니다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216840"/>
                  </a:ext>
                </a:extLst>
              </a:tr>
              <a:tr h="2255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수강안내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로그인 후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[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 강의실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]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에서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[PASS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강좌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]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으로 접속합니다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구매한 패스 상품 선택 후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[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강좌추가하기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]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를 클릭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원하시는 강좌를 등록한 후 수강할 수 있습니다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미래인재고시 미래패스는 일시 정지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수강 연장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재수강 불가합니다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미래인재고시 미래패스 수강 시 이용 가능한 기기 대수는 다음과 같이 제한됩니다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   *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수강 기기 대수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PC 2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또는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PC 1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모바일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또는 모바일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미래인재고시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미래패스는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PMP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강의를 제공하지 않습니다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.)</a:t>
                      </a:r>
                    </a:p>
                    <a:p>
                      <a:pPr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5. PC,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모바일 기기에 대한 초기화가 필요할 경우 고객센터로 문의하시기 바랍니다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일부 강좌의 경우 자료 출력 횟수 제한이 적용됩니다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(2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단계 동형 모의고사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3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단계 파이널 모의고사 등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760880"/>
                  </a:ext>
                </a:extLst>
              </a:tr>
              <a:tr h="2255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유의사항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미래인재고시 미래패스 강좌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부가 서비스 등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 불가피한 사정에 의해 부득이 진행되지 않을 경우 대체 강좌로 제공 예정이며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이로 인한 환불은 불가합니다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아이디 공유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타인에게 양도 및 판매 등 부정 사용 적발 시 수강 중인 패스 강좌는 즉시 정지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회원 자격이 박탈됩니다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   이로 인한 강의 환불은 절대 불가하며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불법 공유 행위 사안에 따라 민형사상 조치가 발생할 수 있습니다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800" b="1" i="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온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오프라인 동시 시행되는 이벤트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무료특강 등의 경우 해당 강좌는 패스에 미지급 되거나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이벤트 종료 후 제공될 수 있습니다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패스 관련 발급된 쿠폰은 이벤트가 변경되거나 종료될 경우 자동 회수될 수 있으며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동일 혜택이 적용되지 않을 수 있습니다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5. PASS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구매 전 반드시 수강 가능한 과목을 확인하시기 바랍니다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학습지원금은 구매일로부터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60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일간 사용 가능하며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이후 자동 소멸됩니다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중도 환불 시 학습지원금을 사용하였을 경우 사용한 포인트 만큼 차감 후 환불 진행되며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남은 포인트는 회수됩니다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  (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포인트 미사용일 경우 추가 차감 없이 포인트 회수 후 환불 진행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※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이용문의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고객센터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02-815-2000 /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사이트 내 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1:1 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상담 게시판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2749727"/>
                  </a:ext>
                </a:extLst>
              </a:tr>
            </a:tbl>
          </a:graphicData>
        </a:graphic>
      </p:graphicFrame>
      <p:graphicFrame>
        <p:nvGraphicFramePr>
          <p:cNvPr id="3" name="Group 87">
            <a:extLst>
              <a:ext uri="{FF2B5EF4-FFF2-40B4-BE49-F238E27FC236}">
                <a16:creationId xmlns:a16="http://schemas.microsoft.com/office/drawing/2014/main" id="{181467C6-1F0F-62BF-229C-9677E4DEE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34960"/>
              </p:ext>
            </p:extLst>
          </p:nvPr>
        </p:nvGraphicFramePr>
        <p:xfrm>
          <a:off x="9430473" y="1"/>
          <a:ext cx="2761527" cy="201608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8737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7E857E-DC33-5489-F679-792A48C0A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29</a:t>
            </a:fld>
            <a:endParaRPr lang="ko-KR" altLang="en-US" dirty="0"/>
          </a:p>
        </p:txBody>
      </p:sp>
      <p:graphicFrame>
        <p:nvGraphicFramePr>
          <p:cNvPr id="3" name="Group 87">
            <a:extLst>
              <a:ext uri="{FF2B5EF4-FFF2-40B4-BE49-F238E27FC236}">
                <a16:creationId xmlns:a16="http://schemas.microsoft.com/office/drawing/2014/main" id="{181467C6-1F0F-62BF-229C-9677E4DEEEEA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761527" cy="201608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63BF1101-E62A-55B8-B669-B38ADB981753}"/>
              </a:ext>
            </a:extLst>
          </p:cNvPr>
          <p:cNvSpPr/>
          <p:nvPr/>
        </p:nvSpPr>
        <p:spPr>
          <a:xfrm>
            <a:off x="354564" y="522676"/>
            <a:ext cx="7491860" cy="58126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0E15B178-6279-B4C8-856C-6CA767A95382}"/>
              </a:ext>
            </a:extLst>
          </p:cNvPr>
          <p:cNvSpPr txBox="1"/>
          <p:nvPr/>
        </p:nvSpPr>
        <p:spPr>
          <a:xfrm>
            <a:off x="2554103" y="1579277"/>
            <a:ext cx="3136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미래인재고시</a:t>
            </a:r>
            <a:endParaRPr lang="en-US" altLang="ko-KR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2829FB9C-7FFC-6851-35E2-67449A491B1E}"/>
              </a:ext>
            </a:extLst>
          </p:cNvPr>
          <p:cNvSpPr txBox="1"/>
          <p:nvPr/>
        </p:nvSpPr>
        <p:spPr>
          <a:xfrm>
            <a:off x="1925469" y="1101100"/>
            <a:ext cx="4225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solidFill>
                  <a:srgbClr val="ED7D31"/>
                </a:solidFill>
              </a:rPr>
              <a:t>수강 기간 내 합격 시 전액 환불 </a:t>
            </a:r>
            <a:r>
              <a:rPr lang="en-US" altLang="ko-KR" sz="1600" b="1" spc="-150" dirty="0">
                <a:solidFill>
                  <a:srgbClr val="ED7D31"/>
                </a:solidFill>
              </a:rPr>
              <a:t>/ </a:t>
            </a:r>
            <a:r>
              <a:rPr lang="ko-KR" altLang="en-US" sz="1600" b="1" spc="-150" dirty="0" err="1">
                <a:solidFill>
                  <a:srgbClr val="ED7D31"/>
                </a:solidFill>
              </a:rPr>
              <a:t>갓성비</a:t>
            </a:r>
            <a:r>
              <a:rPr lang="ko-KR" altLang="en-US" sz="1600" b="1" spc="-150" dirty="0">
                <a:solidFill>
                  <a:srgbClr val="ED7D31"/>
                </a:solidFill>
              </a:rPr>
              <a:t> </a:t>
            </a:r>
            <a:r>
              <a:rPr lang="ko-KR" altLang="en-US" sz="1600" b="1" spc="-150" dirty="0" err="1">
                <a:solidFill>
                  <a:srgbClr val="ED7D31"/>
                </a:solidFill>
              </a:rPr>
              <a:t>끝판왕</a:t>
            </a:r>
            <a:r>
              <a:rPr lang="en-US" altLang="ko-KR" sz="1600" b="1" spc="-150" dirty="0">
                <a:solidFill>
                  <a:srgbClr val="ED7D31"/>
                </a:solidFill>
              </a:rPr>
              <a:t>!!</a:t>
            </a:r>
            <a:endParaRPr lang="ko-KR" altLang="en-US" sz="1400" b="1" spc="-150" dirty="0">
              <a:solidFill>
                <a:srgbClr val="ED7D31"/>
              </a:solidFill>
            </a:endParaRPr>
          </a:p>
        </p:txBody>
      </p:sp>
      <p:sp>
        <p:nvSpPr>
          <p:cNvPr id="155" name="모서리가 둥근 직사각형 54">
            <a:extLst>
              <a:ext uri="{FF2B5EF4-FFF2-40B4-BE49-F238E27FC236}">
                <a16:creationId xmlns:a16="http://schemas.microsoft.com/office/drawing/2014/main" id="{52F1E8E0-365A-8707-C004-3617A9D2703C}"/>
              </a:ext>
            </a:extLst>
          </p:cNvPr>
          <p:cNvSpPr/>
          <p:nvPr/>
        </p:nvSpPr>
        <p:spPr>
          <a:xfrm>
            <a:off x="680287" y="5698796"/>
            <a:ext cx="6925977" cy="54799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012A063-FDBF-E6CA-764D-D121C6667942}"/>
              </a:ext>
            </a:extLst>
          </p:cNvPr>
          <p:cNvSpPr txBox="1"/>
          <p:nvPr/>
        </p:nvSpPr>
        <p:spPr>
          <a:xfrm>
            <a:off x="679156" y="5803287"/>
            <a:ext cx="3384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월 </a:t>
            </a:r>
            <a:r>
              <a:rPr lang="en-US" altLang="ko-KR" sz="1600" b="1" spc="-150" dirty="0">
                <a:latin typeface="+mn-ea"/>
              </a:rPr>
              <a:t>9</a:t>
            </a:r>
            <a:r>
              <a:rPr lang="ko-KR" altLang="en-US" sz="1600" b="1" spc="-150" dirty="0">
                <a:latin typeface="+mn-ea"/>
              </a:rPr>
              <a:t>천원대로 </a:t>
            </a:r>
            <a:r>
              <a:rPr lang="en-US" altLang="ko-KR" sz="1600" b="1" spc="-150" dirty="0">
                <a:latin typeface="+mn-ea"/>
              </a:rPr>
              <a:t>7</a:t>
            </a:r>
            <a:r>
              <a:rPr lang="ko-KR" altLang="en-US" sz="1600" b="1" spc="-150" dirty="0">
                <a:latin typeface="+mn-ea"/>
              </a:rPr>
              <a:t>급 강의 무제한 수강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F0E9C6FD-EBFF-7C94-E8F4-1DF36FB4DE06}"/>
              </a:ext>
            </a:extLst>
          </p:cNvPr>
          <p:cNvSpPr txBox="1"/>
          <p:nvPr/>
        </p:nvSpPr>
        <p:spPr>
          <a:xfrm>
            <a:off x="4270923" y="5208438"/>
            <a:ext cx="30088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수강 기간 내 합격 시 </a:t>
            </a:r>
            <a:r>
              <a:rPr lang="en-US" altLang="ko-KR" sz="6000" b="1" i="1" spc="-150" dirty="0">
                <a:solidFill>
                  <a:srgbClr val="FF0000"/>
                </a:solidFill>
                <a:latin typeface="+mn-ea"/>
              </a:rPr>
              <a:t>0</a:t>
            </a:r>
            <a:r>
              <a:rPr lang="ko-KR" altLang="en-US" sz="1600" b="1" spc="-150" dirty="0">
                <a:latin typeface="+mn-ea"/>
              </a:rPr>
              <a:t>원</a:t>
            </a:r>
            <a:endParaRPr lang="ko-KR" altLang="en-US" sz="1400" b="1" spc="-150" dirty="0">
              <a:latin typeface="+mn-ea"/>
            </a:endParaRPr>
          </a:p>
        </p:txBody>
      </p:sp>
      <p:sp>
        <p:nvSpPr>
          <p:cNvPr id="158" name="이등변 삼각형 157">
            <a:extLst>
              <a:ext uri="{FF2B5EF4-FFF2-40B4-BE49-F238E27FC236}">
                <a16:creationId xmlns:a16="http://schemas.microsoft.com/office/drawing/2014/main" id="{539C7F3B-E059-7765-9E7F-A67A7AD42AF7}"/>
              </a:ext>
            </a:extLst>
          </p:cNvPr>
          <p:cNvSpPr/>
          <p:nvPr/>
        </p:nvSpPr>
        <p:spPr>
          <a:xfrm rot="5400000">
            <a:off x="4278228" y="5911493"/>
            <a:ext cx="141683" cy="12214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159" name="그림 158">
            <a:extLst>
              <a:ext uri="{FF2B5EF4-FFF2-40B4-BE49-F238E27FC236}">
                <a16:creationId xmlns:a16="http://schemas.microsoft.com/office/drawing/2014/main" id="{5D5B77B3-30FC-148F-D899-A806C196E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606" y="529034"/>
            <a:ext cx="1426045" cy="445963"/>
          </a:xfrm>
          <a:prstGeom prst="rect">
            <a:avLst/>
          </a:prstGeom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D88D911B-43D8-81F9-B0F2-6A4F3F56E7D1}"/>
              </a:ext>
            </a:extLst>
          </p:cNvPr>
          <p:cNvSpPr txBox="1"/>
          <p:nvPr/>
        </p:nvSpPr>
        <p:spPr>
          <a:xfrm>
            <a:off x="416630" y="724155"/>
            <a:ext cx="12979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EC553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GRAND</a:t>
            </a:r>
            <a:r>
              <a:rPr lang="ko-KR" altLang="en-US" sz="1400" b="1" dirty="0">
                <a:solidFill>
                  <a:srgbClr val="EC553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1400" b="1" dirty="0">
              <a:solidFill>
                <a:srgbClr val="EC553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1400" b="1" dirty="0">
                <a:solidFill>
                  <a:srgbClr val="EC553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OPEN</a:t>
            </a:r>
            <a:endParaRPr lang="ko-KR" altLang="en-US" sz="1400" b="1" dirty="0">
              <a:solidFill>
                <a:srgbClr val="EC553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BF21909C-05B2-AFC1-A45C-CF811AF0FC2C}"/>
              </a:ext>
            </a:extLst>
          </p:cNvPr>
          <p:cNvGrpSpPr/>
          <p:nvPr/>
        </p:nvGrpSpPr>
        <p:grpSpPr>
          <a:xfrm>
            <a:off x="293573" y="466240"/>
            <a:ext cx="1515953" cy="1192261"/>
            <a:chOff x="189022" y="440660"/>
            <a:chExt cx="2089014" cy="1642960"/>
          </a:xfrm>
        </p:grpSpPr>
        <p:pic>
          <p:nvPicPr>
            <p:cNvPr id="163" name="그림 162">
              <a:extLst>
                <a:ext uri="{FF2B5EF4-FFF2-40B4-BE49-F238E27FC236}">
                  <a16:creationId xmlns:a16="http://schemas.microsoft.com/office/drawing/2014/main" id="{38E12544-0F2B-525F-81A9-AD35E2FCD9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163" b="93605" l="4592" r="96939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r="51924"/>
            <a:stretch/>
          </p:blipFill>
          <p:spPr>
            <a:xfrm>
              <a:off x="189022" y="440660"/>
              <a:ext cx="893473" cy="1630906"/>
            </a:xfrm>
            <a:prstGeom prst="rect">
              <a:avLst/>
            </a:prstGeom>
          </p:spPr>
        </p:pic>
        <p:pic>
          <p:nvPicPr>
            <p:cNvPr id="164" name="그림 163">
              <a:extLst>
                <a:ext uri="{FF2B5EF4-FFF2-40B4-BE49-F238E27FC236}">
                  <a16:creationId xmlns:a16="http://schemas.microsoft.com/office/drawing/2014/main" id="{0B2DC7FF-D93E-3C02-4736-FDEA349885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163" b="93605" l="4592" r="96939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46956"/>
            <a:stretch/>
          </p:blipFill>
          <p:spPr>
            <a:xfrm>
              <a:off x="1292230" y="452713"/>
              <a:ext cx="985806" cy="1630907"/>
            </a:xfrm>
            <a:prstGeom prst="rect">
              <a:avLst/>
            </a:prstGeom>
          </p:spPr>
        </p:pic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F730CBF8-10ED-E1DE-192F-D78813381E90}"/>
              </a:ext>
            </a:extLst>
          </p:cNvPr>
          <p:cNvSpPr txBox="1"/>
          <p:nvPr/>
        </p:nvSpPr>
        <p:spPr>
          <a:xfrm>
            <a:off x="355067" y="1793757"/>
            <a:ext cx="2833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갓성비로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B3053946-2EF6-69C3-9F46-BB0B25F76EDA}"/>
              </a:ext>
            </a:extLst>
          </p:cNvPr>
          <p:cNvGrpSpPr/>
          <p:nvPr/>
        </p:nvGrpSpPr>
        <p:grpSpPr>
          <a:xfrm>
            <a:off x="919298" y="1708916"/>
            <a:ext cx="1289892" cy="721830"/>
            <a:chOff x="528801" y="1537404"/>
            <a:chExt cx="1781474" cy="996921"/>
          </a:xfrm>
        </p:grpSpPr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07CD850B-1B40-F968-2D9C-DBCF56AE9740}"/>
                </a:ext>
              </a:extLst>
            </p:cNvPr>
            <p:cNvSpPr/>
            <p:nvPr/>
          </p:nvSpPr>
          <p:spPr>
            <a:xfrm rot="20666942">
              <a:off x="528801" y="1611652"/>
              <a:ext cx="1735602" cy="922673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719A9A8F-8202-C109-5B66-C1A256C817E6}"/>
                </a:ext>
              </a:extLst>
            </p:cNvPr>
            <p:cNvSpPr/>
            <p:nvPr/>
          </p:nvSpPr>
          <p:spPr>
            <a:xfrm rot="20666942">
              <a:off x="574673" y="1537404"/>
              <a:ext cx="1735602" cy="922673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2" name="자유형 10">
            <a:extLst>
              <a:ext uri="{FF2B5EF4-FFF2-40B4-BE49-F238E27FC236}">
                <a16:creationId xmlns:a16="http://schemas.microsoft.com/office/drawing/2014/main" id="{469FDBA8-EC52-1E3F-B1C0-D12BE8F7AD65}"/>
              </a:ext>
            </a:extLst>
          </p:cNvPr>
          <p:cNvSpPr/>
          <p:nvPr/>
        </p:nvSpPr>
        <p:spPr>
          <a:xfrm rot="19263993">
            <a:off x="2178088" y="1584931"/>
            <a:ext cx="392442" cy="354584"/>
          </a:xfrm>
          <a:custGeom>
            <a:avLst/>
            <a:gdLst>
              <a:gd name="connsiteX0" fmla="*/ 214184 w 268597"/>
              <a:gd name="connsiteY0" fmla="*/ 3069 h 200777"/>
              <a:gd name="connsiteX1" fmla="*/ 156519 w 268597"/>
              <a:gd name="connsiteY1" fmla="*/ 36021 h 200777"/>
              <a:gd name="connsiteX2" fmla="*/ 131805 w 268597"/>
              <a:gd name="connsiteY2" fmla="*/ 52496 h 200777"/>
              <a:gd name="connsiteX3" fmla="*/ 90616 w 268597"/>
              <a:gd name="connsiteY3" fmla="*/ 68972 h 200777"/>
              <a:gd name="connsiteX4" fmla="*/ 32951 w 268597"/>
              <a:gd name="connsiteY4" fmla="*/ 93685 h 200777"/>
              <a:gd name="connsiteX5" fmla="*/ 0 w 268597"/>
              <a:gd name="connsiteY5" fmla="*/ 118399 h 200777"/>
              <a:gd name="connsiteX6" fmla="*/ 32951 w 268597"/>
              <a:gd name="connsiteY6" fmla="*/ 126637 h 200777"/>
              <a:gd name="connsiteX7" fmla="*/ 115330 w 268597"/>
              <a:gd name="connsiteY7" fmla="*/ 134875 h 200777"/>
              <a:gd name="connsiteX8" fmla="*/ 172994 w 268597"/>
              <a:gd name="connsiteY8" fmla="*/ 143112 h 200777"/>
              <a:gd name="connsiteX9" fmla="*/ 238897 w 268597"/>
              <a:gd name="connsiteY9" fmla="*/ 151350 h 200777"/>
              <a:gd name="connsiteX10" fmla="*/ 230659 w 268597"/>
              <a:gd name="connsiteY10" fmla="*/ 143112 h 200777"/>
              <a:gd name="connsiteX11" fmla="*/ 205946 w 268597"/>
              <a:gd name="connsiteY11" fmla="*/ 134875 h 200777"/>
              <a:gd name="connsiteX12" fmla="*/ 181232 w 268597"/>
              <a:gd name="connsiteY12" fmla="*/ 110161 h 200777"/>
              <a:gd name="connsiteX13" fmla="*/ 156519 w 268597"/>
              <a:gd name="connsiteY13" fmla="*/ 101923 h 200777"/>
              <a:gd name="connsiteX14" fmla="*/ 82378 w 268597"/>
              <a:gd name="connsiteY14" fmla="*/ 44258 h 200777"/>
              <a:gd name="connsiteX15" fmla="*/ 49427 w 268597"/>
              <a:gd name="connsiteY15" fmla="*/ 11307 h 200777"/>
              <a:gd name="connsiteX16" fmla="*/ 41189 w 268597"/>
              <a:gd name="connsiteY16" fmla="*/ 44258 h 200777"/>
              <a:gd name="connsiteX17" fmla="*/ 57665 w 268597"/>
              <a:gd name="connsiteY17" fmla="*/ 77210 h 200777"/>
              <a:gd name="connsiteX18" fmla="*/ 98854 w 268597"/>
              <a:gd name="connsiteY18" fmla="*/ 151350 h 200777"/>
              <a:gd name="connsiteX19" fmla="*/ 115330 w 268597"/>
              <a:gd name="connsiteY19" fmla="*/ 200777 h 200777"/>
              <a:gd name="connsiteX20" fmla="*/ 148281 w 268597"/>
              <a:gd name="connsiteY20" fmla="*/ 151350 h 200777"/>
              <a:gd name="connsiteX21" fmla="*/ 172994 w 268597"/>
              <a:gd name="connsiteY21" fmla="*/ 68972 h 200777"/>
              <a:gd name="connsiteX22" fmla="*/ 189470 w 268597"/>
              <a:gd name="connsiteY22" fmla="*/ 19545 h 200777"/>
              <a:gd name="connsiteX23" fmla="*/ 214184 w 268597"/>
              <a:gd name="connsiteY23" fmla="*/ 3069 h 20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68597" h="200777">
                <a:moveTo>
                  <a:pt x="214184" y="3069"/>
                </a:moveTo>
                <a:cubicBezTo>
                  <a:pt x="208692" y="5815"/>
                  <a:pt x="175503" y="24631"/>
                  <a:pt x="156519" y="36021"/>
                </a:cubicBezTo>
                <a:cubicBezTo>
                  <a:pt x="148029" y="41115"/>
                  <a:pt x="140660" y="48068"/>
                  <a:pt x="131805" y="52496"/>
                </a:cubicBezTo>
                <a:cubicBezTo>
                  <a:pt x="118579" y="59109"/>
                  <a:pt x="104129" y="62966"/>
                  <a:pt x="90616" y="68972"/>
                </a:cubicBezTo>
                <a:cubicBezTo>
                  <a:pt x="29548" y="96114"/>
                  <a:pt x="83705" y="76769"/>
                  <a:pt x="32951" y="93685"/>
                </a:cubicBezTo>
                <a:cubicBezTo>
                  <a:pt x="21967" y="101923"/>
                  <a:pt x="0" y="104669"/>
                  <a:pt x="0" y="118399"/>
                </a:cubicBezTo>
                <a:cubicBezTo>
                  <a:pt x="0" y="129721"/>
                  <a:pt x="21743" y="125036"/>
                  <a:pt x="32951" y="126637"/>
                </a:cubicBezTo>
                <a:cubicBezTo>
                  <a:pt x="60270" y="130540"/>
                  <a:pt x="87922" y="131651"/>
                  <a:pt x="115330" y="134875"/>
                </a:cubicBezTo>
                <a:cubicBezTo>
                  <a:pt x="134613" y="137144"/>
                  <a:pt x="153748" y="140546"/>
                  <a:pt x="172994" y="143112"/>
                </a:cubicBezTo>
                <a:lnTo>
                  <a:pt x="238897" y="151350"/>
                </a:lnTo>
                <a:cubicBezTo>
                  <a:pt x="253662" y="156272"/>
                  <a:pt x="301924" y="173654"/>
                  <a:pt x="230659" y="143112"/>
                </a:cubicBezTo>
                <a:cubicBezTo>
                  <a:pt x="222678" y="139692"/>
                  <a:pt x="214184" y="137621"/>
                  <a:pt x="205946" y="134875"/>
                </a:cubicBezTo>
                <a:cubicBezTo>
                  <a:pt x="197708" y="126637"/>
                  <a:pt x="190926" y="116624"/>
                  <a:pt x="181232" y="110161"/>
                </a:cubicBezTo>
                <a:cubicBezTo>
                  <a:pt x="174007" y="105344"/>
                  <a:pt x="163373" y="107254"/>
                  <a:pt x="156519" y="101923"/>
                </a:cubicBezTo>
                <a:cubicBezTo>
                  <a:pt x="73170" y="37095"/>
                  <a:pt x="139550" y="63315"/>
                  <a:pt x="82378" y="44258"/>
                </a:cubicBezTo>
                <a:cubicBezTo>
                  <a:pt x="71394" y="33274"/>
                  <a:pt x="64960" y="11307"/>
                  <a:pt x="49427" y="11307"/>
                </a:cubicBezTo>
                <a:cubicBezTo>
                  <a:pt x="38105" y="11307"/>
                  <a:pt x="39785" y="33024"/>
                  <a:pt x="41189" y="44258"/>
                </a:cubicBezTo>
                <a:cubicBezTo>
                  <a:pt x="42712" y="56444"/>
                  <a:pt x="51701" y="66475"/>
                  <a:pt x="57665" y="77210"/>
                </a:cubicBezTo>
                <a:cubicBezTo>
                  <a:pt x="72591" y="104078"/>
                  <a:pt x="87569" y="123138"/>
                  <a:pt x="98854" y="151350"/>
                </a:cubicBezTo>
                <a:cubicBezTo>
                  <a:pt x="105304" y="167475"/>
                  <a:pt x="115330" y="200777"/>
                  <a:pt x="115330" y="200777"/>
                </a:cubicBezTo>
                <a:cubicBezTo>
                  <a:pt x="126314" y="184301"/>
                  <a:pt x="145026" y="170882"/>
                  <a:pt x="148281" y="151350"/>
                </a:cubicBezTo>
                <a:cubicBezTo>
                  <a:pt x="163190" y="61896"/>
                  <a:pt x="145629" y="137385"/>
                  <a:pt x="172994" y="68972"/>
                </a:cubicBezTo>
                <a:cubicBezTo>
                  <a:pt x="179444" y="52847"/>
                  <a:pt x="177190" y="31825"/>
                  <a:pt x="189470" y="19545"/>
                </a:cubicBezTo>
                <a:cubicBezTo>
                  <a:pt x="216125" y="-7110"/>
                  <a:pt x="219676" y="323"/>
                  <a:pt x="214184" y="3069"/>
                </a:cubicBezTo>
                <a:close/>
              </a:path>
            </a:pathLst>
          </a:custGeom>
          <a:noFill/>
          <a:ln w="635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endParaRPr lang="ko-KR" altLang="en-US" sz="800" b="1" dirty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73" name="자유형 29">
            <a:extLst>
              <a:ext uri="{FF2B5EF4-FFF2-40B4-BE49-F238E27FC236}">
                <a16:creationId xmlns:a16="http://schemas.microsoft.com/office/drawing/2014/main" id="{BD269807-5503-2238-3AA5-7A878577A5B6}"/>
              </a:ext>
            </a:extLst>
          </p:cNvPr>
          <p:cNvSpPr/>
          <p:nvPr/>
        </p:nvSpPr>
        <p:spPr>
          <a:xfrm>
            <a:off x="1967152" y="1728022"/>
            <a:ext cx="219361" cy="170565"/>
          </a:xfrm>
          <a:custGeom>
            <a:avLst/>
            <a:gdLst>
              <a:gd name="connsiteX0" fmla="*/ 214184 w 268597"/>
              <a:gd name="connsiteY0" fmla="*/ 3069 h 200777"/>
              <a:gd name="connsiteX1" fmla="*/ 156519 w 268597"/>
              <a:gd name="connsiteY1" fmla="*/ 36021 h 200777"/>
              <a:gd name="connsiteX2" fmla="*/ 131805 w 268597"/>
              <a:gd name="connsiteY2" fmla="*/ 52496 h 200777"/>
              <a:gd name="connsiteX3" fmla="*/ 90616 w 268597"/>
              <a:gd name="connsiteY3" fmla="*/ 68972 h 200777"/>
              <a:gd name="connsiteX4" fmla="*/ 32951 w 268597"/>
              <a:gd name="connsiteY4" fmla="*/ 93685 h 200777"/>
              <a:gd name="connsiteX5" fmla="*/ 0 w 268597"/>
              <a:gd name="connsiteY5" fmla="*/ 118399 h 200777"/>
              <a:gd name="connsiteX6" fmla="*/ 32951 w 268597"/>
              <a:gd name="connsiteY6" fmla="*/ 126637 h 200777"/>
              <a:gd name="connsiteX7" fmla="*/ 115330 w 268597"/>
              <a:gd name="connsiteY7" fmla="*/ 134875 h 200777"/>
              <a:gd name="connsiteX8" fmla="*/ 172994 w 268597"/>
              <a:gd name="connsiteY8" fmla="*/ 143112 h 200777"/>
              <a:gd name="connsiteX9" fmla="*/ 238897 w 268597"/>
              <a:gd name="connsiteY9" fmla="*/ 151350 h 200777"/>
              <a:gd name="connsiteX10" fmla="*/ 230659 w 268597"/>
              <a:gd name="connsiteY10" fmla="*/ 143112 h 200777"/>
              <a:gd name="connsiteX11" fmla="*/ 205946 w 268597"/>
              <a:gd name="connsiteY11" fmla="*/ 134875 h 200777"/>
              <a:gd name="connsiteX12" fmla="*/ 181232 w 268597"/>
              <a:gd name="connsiteY12" fmla="*/ 110161 h 200777"/>
              <a:gd name="connsiteX13" fmla="*/ 156519 w 268597"/>
              <a:gd name="connsiteY13" fmla="*/ 101923 h 200777"/>
              <a:gd name="connsiteX14" fmla="*/ 82378 w 268597"/>
              <a:gd name="connsiteY14" fmla="*/ 44258 h 200777"/>
              <a:gd name="connsiteX15" fmla="*/ 49427 w 268597"/>
              <a:gd name="connsiteY15" fmla="*/ 11307 h 200777"/>
              <a:gd name="connsiteX16" fmla="*/ 41189 w 268597"/>
              <a:gd name="connsiteY16" fmla="*/ 44258 h 200777"/>
              <a:gd name="connsiteX17" fmla="*/ 57665 w 268597"/>
              <a:gd name="connsiteY17" fmla="*/ 77210 h 200777"/>
              <a:gd name="connsiteX18" fmla="*/ 98854 w 268597"/>
              <a:gd name="connsiteY18" fmla="*/ 151350 h 200777"/>
              <a:gd name="connsiteX19" fmla="*/ 115330 w 268597"/>
              <a:gd name="connsiteY19" fmla="*/ 200777 h 200777"/>
              <a:gd name="connsiteX20" fmla="*/ 148281 w 268597"/>
              <a:gd name="connsiteY20" fmla="*/ 151350 h 200777"/>
              <a:gd name="connsiteX21" fmla="*/ 172994 w 268597"/>
              <a:gd name="connsiteY21" fmla="*/ 68972 h 200777"/>
              <a:gd name="connsiteX22" fmla="*/ 189470 w 268597"/>
              <a:gd name="connsiteY22" fmla="*/ 19545 h 200777"/>
              <a:gd name="connsiteX23" fmla="*/ 214184 w 268597"/>
              <a:gd name="connsiteY23" fmla="*/ 3069 h 20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68597" h="200777">
                <a:moveTo>
                  <a:pt x="214184" y="3069"/>
                </a:moveTo>
                <a:cubicBezTo>
                  <a:pt x="208692" y="5815"/>
                  <a:pt x="175503" y="24631"/>
                  <a:pt x="156519" y="36021"/>
                </a:cubicBezTo>
                <a:cubicBezTo>
                  <a:pt x="148029" y="41115"/>
                  <a:pt x="140660" y="48068"/>
                  <a:pt x="131805" y="52496"/>
                </a:cubicBezTo>
                <a:cubicBezTo>
                  <a:pt x="118579" y="59109"/>
                  <a:pt x="104129" y="62966"/>
                  <a:pt x="90616" y="68972"/>
                </a:cubicBezTo>
                <a:cubicBezTo>
                  <a:pt x="29548" y="96114"/>
                  <a:pt x="83705" y="76769"/>
                  <a:pt x="32951" y="93685"/>
                </a:cubicBezTo>
                <a:cubicBezTo>
                  <a:pt x="21967" y="101923"/>
                  <a:pt x="0" y="104669"/>
                  <a:pt x="0" y="118399"/>
                </a:cubicBezTo>
                <a:cubicBezTo>
                  <a:pt x="0" y="129721"/>
                  <a:pt x="21743" y="125036"/>
                  <a:pt x="32951" y="126637"/>
                </a:cubicBezTo>
                <a:cubicBezTo>
                  <a:pt x="60270" y="130540"/>
                  <a:pt x="87922" y="131651"/>
                  <a:pt x="115330" y="134875"/>
                </a:cubicBezTo>
                <a:cubicBezTo>
                  <a:pt x="134613" y="137144"/>
                  <a:pt x="153748" y="140546"/>
                  <a:pt x="172994" y="143112"/>
                </a:cubicBezTo>
                <a:lnTo>
                  <a:pt x="238897" y="151350"/>
                </a:lnTo>
                <a:cubicBezTo>
                  <a:pt x="253662" y="156272"/>
                  <a:pt x="301924" y="173654"/>
                  <a:pt x="230659" y="143112"/>
                </a:cubicBezTo>
                <a:cubicBezTo>
                  <a:pt x="222678" y="139692"/>
                  <a:pt x="214184" y="137621"/>
                  <a:pt x="205946" y="134875"/>
                </a:cubicBezTo>
                <a:cubicBezTo>
                  <a:pt x="197708" y="126637"/>
                  <a:pt x="190926" y="116624"/>
                  <a:pt x="181232" y="110161"/>
                </a:cubicBezTo>
                <a:cubicBezTo>
                  <a:pt x="174007" y="105344"/>
                  <a:pt x="163373" y="107254"/>
                  <a:pt x="156519" y="101923"/>
                </a:cubicBezTo>
                <a:cubicBezTo>
                  <a:pt x="73170" y="37095"/>
                  <a:pt x="139550" y="63315"/>
                  <a:pt x="82378" y="44258"/>
                </a:cubicBezTo>
                <a:cubicBezTo>
                  <a:pt x="71394" y="33274"/>
                  <a:pt x="64960" y="11307"/>
                  <a:pt x="49427" y="11307"/>
                </a:cubicBezTo>
                <a:cubicBezTo>
                  <a:pt x="38105" y="11307"/>
                  <a:pt x="39785" y="33024"/>
                  <a:pt x="41189" y="44258"/>
                </a:cubicBezTo>
                <a:cubicBezTo>
                  <a:pt x="42712" y="56444"/>
                  <a:pt x="51701" y="66475"/>
                  <a:pt x="57665" y="77210"/>
                </a:cubicBezTo>
                <a:cubicBezTo>
                  <a:pt x="72591" y="104078"/>
                  <a:pt x="87569" y="123138"/>
                  <a:pt x="98854" y="151350"/>
                </a:cubicBezTo>
                <a:cubicBezTo>
                  <a:pt x="105304" y="167475"/>
                  <a:pt x="115330" y="200777"/>
                  <a:pt x="115330" y="200777"/>
                </a:cubicBezTo>
                <a:cubicBezTo>
                  <a:pt x="126314" y="184301"/>
                  <a:pt x="145026" y="170882"/>
                  <a:pt x="148281" y="151350"/>
                </a:cubicBezTo>
                <a:cubicBezTo>
                  <a:pt x="163190" y="61896"/>
                  <a:pt x="145629" y="137385"/>
                  <a:pt x="172994" y="68972"/>
                </a:cubicBezTo>
                <a:cubicBezTo>
                  <a:pt x="179444" y="52847"/>
                  <a:pt x="177190" y="31825"/>
                  <a:pt x="189470" y="19545"/>
                </a:cubicBezTo>
                <a:cubicBezTo>
                  <a:pt x="216125" y="-7110"/>
                  <a:pt x="219676" y="323"/>
                  <a:pt x="214184" y="3069"/>
                </a:cubicBezTo>
                <a:close/>
              </a:path>
            </a:pathLst>
          </a:custGeom>
          <a:noFill/>
          <a:ln w="635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endParaRPr lang="ko-KR" altLang="en-US" sz="800" b="1" dirty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76" name="자유형 9">
            <a:extLst>
              <a:ext uri="{FF2B5EF4-FFF2-40B4-BE49-F238E27FC236}">
                <a16:creationId xmlns:a16="http://schemas.microsoft.com/office/drawing/2014/main" id="{E7B94D36-A514-08E7-0A2B-7CCB62D66411}"/>
              </a:ext>
            </a:extLst>
          </p:cNvPr>
          <p:cNvSpPr/>
          <p:nvPr/>
        </p:nvSpPr>
        <p:spPr>
          <a:xfrm>
            <a:off x="1112423" y="2240452"/>
            <a:ext cx="764475" cy="45719"/>
          </a:xfrm>
          <a:custGeom>
            <a:avLst/>
            <a:gdLst>
              <a:gd name="connsiteX0" fmla="*/ 0 w 1696994"/>
              <a:gd name="connsiteY0" fmla="*/ 189470 h 189470"/>
              <a:gd name="connsiteX1" fmla="*/ 82378 w 1696994"/>
              <a:gd name="connsiteY1" fmla="*/ 123567 h 189470"/>
              <a:gd name="connsiteX2" fmla="*/ 140043 w 1696994"/>
              <a:gd name="connsiteY2" fmla="*/ 74140 h 189470"/>
              <a:gd name="connsiteX3" fmla="*/ 271848 w 1696994"/>
              <a:gd name="connsiteY3" fmla="*/ 82378 h 189470"/>
              <a:gd name="connsiteX4" fmla="*/ 296562 w 1696994"/>
              <a:gd name="connsiteY4" fmla="*/ 98854 h 189470"/>
              <a:gd name="connsiteX5" fmla="*/ 329513 w 1696994"/>
              <a:gd name="connsiteY5" fmla="*/ 115330 h 189470"/>
              <a:gd name="connsiteX6" fmla="*/ 420129 w 1696994"/>
              <a:gd name="connsiteY6" fmla="*/ 107092 h 189470"/>
              <a:gd name="connsiteX7" fmla="*/ 469557 w 1696994"/>
              <a:gd name="connsiteY7" fmla="*/ 74140 h 189470"/>
              <a:gd name="connsiteX8" fmla="*/ 502508 w 1696994"/>
              <a:gd name="connsiteY8" fmla="*/ 57665 h 189470"/>
              <a:gd name="connsiteX9" fmla="*/ 527221 w 1696994"/>
              <a:gd name="connsiteY9" fmla="*/ 32951 h 189470"/>
              <a:gd name="connsiteX10" fmla="*/ 584886 w 1696994"/>
              <a:gd name="connsiteY10" fmla="*/ 0 h 189470"/>
              <a:gd name="connsiteX11" fmla="*/ 609600 w 1696994"/>
              <a:gd name="connsiteY11" fmla="*/ 24713 h 189470"/>
              <a:gd name="connsiteX12" fmla="*/ 634313 w 1696994"/>
              <a:gd name="connsiteY12" fmla="*/ 65903 h 189470"/>
              <a:gd name="connsiteX13" fmla="*/ 667265 w 1696994"/>
              <a:gd name="connsiteY13" fmla="*/ 82378 h 189470"/>
              <a:gd name="connsiteX14" fmla="*/ 724929 w 1696994"/>
              <a:gd name="connsiteY14" fmla="*/ 98854 h 189470"/>
              <a:gd name="connsiteX15" fmla="*/ 889686 w 1696994"/>
              <a:gd name="connsiteY15" fmla="*/ 107092 h 189470"/>
              <a:gd name="connsiteX16" fmla="*/ 939113 w 1696994"/>
              <a:gd name="connsiteY16" fmla="*/ 74140 h 189470"/>
              <a:gd name="connsiteX17" fmla="*/ 955589 w 1696994"/>
              <a:gd name="connsiteY17" fmla="*/ 49427 h 189470"/>
              <a:gd name="connsiteX18" fmla="*/ 1037967 w 1696994"/>
              <a:gd name="connsiteY18" fmla="*/ 8238 h 189470"/>
              <a:gd name="connsiteX19" fmla="*/ 1062681 w 1696994"/>
              <a:gd name="connsiteY19" fmla="*/ 16475 h 189470"/>
              <a:gd name="connsiteX20" fmla="*/ 1120346 w 1696994"/>
              <a:gd name="connsiteY20" fmla="*/ 82378 h 189470"/>
              <a:gd name="connsiteX21" fmla="*/ 1169773 w 1696994"/>
              <a:gd name="connsiteY21" fmla="*/ 123567 h 189470"/>
              <a:gd name="connsiteX22" fmla="*/ 1268627 w 1696994"/>
              <a:gd name="connsiteY22" fmla="*/ 115330 h 189470"/>
              <a:gd name="connsiteX23" fmla="*/ 1301578 w 1696994"/>
              <a:gd name="connsiteY23" fmla="*/ 98854 h 189470"/>
              <a:gd name="connsiteX24" fmla="*/ 1351005 w 1696994"/>
              <a:gd name="connsiteY24" fmla="*/ 57665 h 189470"/>
              <a:gd name="connsiteX25" fmla="*/ 1375719 w 1696994"/>
              <a:gd name="connsiteY25" fmla="*/ 41189 h 189470"/>
              <a:gd name="connsiteX26" fmla="*/ 1408670 w 1696994"/>
              <a:gd name="connsiteY26" fmla="*/ 57665 h 189470"/>
              <a:gd name="connsiteX27" fmla="*/ 1482811 w 1696994"/>
              <a:gd name="connsiteY27" fmla="*/ 98854 h 189470"/>
              <a:gd name="connsiteX28" fmla="*/ 1655805 w 1696994"/>
              <a:gd name="connsiteY28" fmla="*/ 107092 h 189470"/>
              <a:gd name="connsiteX29" fmla="*/ 1680519 w 1696994"/>
              <a:gd name="connsiteY29" fmla="*/ 82378 h 189470"/>
              <a:gd name="connsiteX30" fmla="*/ 1696994 w 1696994"/>
              <a:gd name="connsiteY30" fmla="*/ 74140 h 18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696994" h="189470">
                <a:moveTo>
                  <a:pt x="0" y="189470"/>
                </a:moveTo>
                <a:cubicBezTo>
                  <a:pt x="151125" y="81524"/>
                  <a:pt x="-456" y="194569"/>
                  <a:pt x="82378" y="123567"/>
                </a:cubicBezTo>
                <a:cubicBezTo>
                  <a:pt x="156361" y="60152"/>
                  <a:pt x="78711" y="135472"/>
                  <a:pt x="140043" y="74140"/>
                </a:cubicBezTo>
                <a:cubicBezTo>
                  <a:pt x="183978" y="76886"/>
                  <a:pt x="228366" y="75512"/>
                  <a:pt x="271848" y="82378"/>
                </a:cubicBezTo>
                <a:cubicBezTo>
                  <a:pt x="281628" y="83922"/>
                  <a:pt x="287966" y="93942"/>
                  <a:pt x="296562" y="98854"/>
                </a:cubicBezTo>
                <a:cubicBezTo>
                  <a:pt x="307224" y="104947"/>
                  <a:pt x="318529" y="109838"/>
                  <a:pt x="329513" y="115330"/>
                </a:cubicBezTo>
                <a:cubicBezTo>
                  <a:pt x="359718" y="112584"/>
                  <a:pt x="391032" y="115650"/>
                  <a:pt x="420129" y="107092"/>
                </a:cubicBezTo>
                <a:cubicBezTo>
                  <a:pt x="439126" y="101505"/>
                  <a:pt x="451846" y="82995"/>
                  <a:pt x="469557" y="74140"/>
                </a:cubicBezTo>
                <a:lnTo>
                  <a:pt x="502508" y="57665"/>
                </a:lnTo>
                <a:cubicBezTo>
                  <a:pt x="510746" y="49427"/>
                  <a:pt x="518271" y="40409"/>
                  <a:pt x="527221" y="32951"/>
                </a:cubicBezTo>
                <a:cubicBezTo>
                  <a:pt x="544687" y="18396"/>
                  <a:pt x="564742" y="10072"/>
                  <a:pt x="584886" y="0"/>
                </a:cubicBezTo>
                <a:cubicBezTo>
                  <a:pt x="593124" y="8238"/>
                  <a:pt x="602610" y="15393"/>
                  <a:pt x="609600" y="24713"/>
                </a:cubicBezTo>
                <a:cubicBezTo>
                  <a:pt x="619207" y="37522"/>
                  <a:pt x="622991" y="54581"/>
                  <a:pt x="634313" y="65903"/>
                </a:cubicBezTo>
                <a:cubicBezTo>
                  <a:pt x="642997" y="74587"/>
                  <a:pt x="655978" y="77541"/>
                  <a:pt x="667265" y="82378"/>
                </a:cubicBezTo>
                <a:cubicBezTo>
                  <a:pt x="683813" y="89470"/>
                  <a:pt x="708204" y="94673"/>
                  <a:pt x="724929" y="98854"/>
                </a:cubicBezTo>
                <a:cubicBezTo>
                  <a:pt x="782857" y="137473"/>
                  <a:pt x="766651" y="133839"/>
                  <a:pt x="889686" y="107092"/>
                </a:cubicBezTo>
                <a:cubicBezTo>
                  <a:pt x="909035" y="102886"/>
                  <a:pt x="939113" y="74140"/>
                  <a:pt x="939113" y="74140"/>
                </a:cubicBezTo>
                <a:cubicBezTo>
                  <a:pt x="944605" y="65902"/>
                  <a:pt x="948138" y="55947"/>
                  <a:pt x="955589" y="49427"/>
                </a:cubicBezTo>
                <a:cubicBezTo>
                  <a:pt x="994823" y="15098"/>
                  <a:pt x="997020" y="18474"/>
                  <a:pt x="1037967" y="8238"/>
                </a:cubicBezTo>
                <a:cubicBezTo>
                  <a:pt x="1046205" y="10984"/>
                  <a:pt x="1055456" y="11658"/>
                  <a:pt x="1062681" y="16475"/>
                </a:cubicBezTo>
                <a:cubicBezTo>
                  <a:pt x="1079817" y="27899"/>
                  <a:pt x="1110315" y="70914"/>
                  <a:pt x="1120346" y="82378"/>
                </a:cubicBezTo>
                <a:cubicBezTo>
                  <a:pt x="1142549" y="107753"/>
                  <a:pt x="1143448" y="106018"/>
                  <a:pt x="1169773" y="123567"/>
                </a:cubicBezTo>
                <a:cubicBezTo>
                  <a:pt x="1202724" y="120821"/>
                  <a:pt x="1236128" y="121423"/>
                  <a:pt x="1268627" y="115330"/>
                </a:cubicBezTo>
                <a:cubicBezTo>
                  <a:pt x="1280697" y="113067"/>
                  <a:pt x="1290916" y="104947"/>
                  <a:pt x="1301578" y="98854"/>
                </a:cubicBezTo>
                <a:cubicBezTo>
                  <a:pt x="1340627" y="76540"/>
                  <a:pt x="1313829" y="88645"/>
                  <a:pt x="1351005" y="57665"/>
                </a:cubicBezTo>
                <a:cubicBezTo>
                  <a:pt x="1358611" y="51327"/>
                  <a:pt x="1367481" y="46681"/>
                  <a:pt x="1375719" y="41189"/>
                </a:cubicBezTo>
                <a:cubicBezTo>
                  <a:pt x="1386703" y="46681"/>
                  <a:pt x="1398140" y="51347"/>
                  <a:pt x="1408670" y="57665"/>
                </a:cubicBezTo>
                <a:cubicBezTo>
                  <a:pt x="1479483" y="100153"/>
                  <a:pt x="1433102" y="82284"/>
                  <a:pt x="1482811" y="98854"/>
                </a:cubicBezTo>
                <a:cubicBezTo>
                  <a:pt x="1543733" y="139471"/>
                  <a:pt x="1522535" y="132477"/>
                  <a:pt x="1655805" y="107092"/>
                </a:cubicBezTo>
                <a:cubicBezTo>
                  <a:pt x="1667250" y="104912"/>
                  <a:pt x="1671422" y="89656"/>
                  <a:pt x="1680519" y="82378"/>
                </a:cubicBezTo>
                <a:cubicBezTo>
                  <a:pt x="1685313" y="78542"/>
                  <a:pt x="1691502" y="76886"/>
                  <a:pt x="1696994" y="74140"/>
                </a:cubicBezTo>
              </a:path>
            </a:pathLst>
          </a:custGeom>
          <a:noFill/>
          <a:ln w="635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자유형 9">
            <a:extLst>
              <a:ext uri="{FF2B5EF4-FFF2-40B4-BE49-F238E27FC236}">
                <a16:creationId xmlns:a16="http://schemas.microsoft.com/office/drawing/2014/main" id="{6419AD13-7783-1FE7-1D6B-BD27EBE279A6}"/>
              </a:ext>
            </a:extLst>
          </p:cNvPr>
          <p:cNvSpPr/>
          <p:nvPr/>
        </p:nvSpPr>
        <p:spPr>
          <a:xfrm>
            <a:off x="5769390" y="2240452"/>
            <a:ext cx="764475" cy="45719"/>
          </a:xfrm>
          <a:custGeom>
            <a:avLst/>
            <a:gdLst>
              <a:gd name="connsiteX0" fmla="*/ 0 w 1696994"/>
              <a:gd name="connsiteY0" fmla="*/ 189470 h 189470"/>
              <a:gd name="connsiteX1" fmla="*/ 82378 w 1696994"/>
              <a:gd name="connsiteY1" fmla="*/ 123567 h 189470"/>
              <a:gd name="connsiteX2" fmla="*/ 140043 w 1696994"/>
              <a:gd name="connsiteY2" fmla="*/ 74140 h 189470"/>
              <a:gd name="connsiteX3" fmla="*/ 271848 w 1696994"/>
              <a:gd name="connsiteY3" fmla="*/ 82378 h 189470"/>
              <a:gd name="connsiteX4" fmla="*/ 296562 w 1696994"/>
              <a:gd name="connsiteY4" fmla="*/ 98854 h 189470"/>
              <a:gd name="connsiteX5" fmla="*/ 329513 w 1696994"/>
              <a:gd name="connsiteY5" fmla="*/ 115330 h 189470"/>
              <a:gd name="connsiteX6" fmla="*/ 420129 w 1696994"/>
              <a:gd name="connsiteY6" fmla="*/ 107092 h 189470"/>
              <a:gd name="connsiteX7" fmla="*/ 469557 w 1696994"/>
              <a:gd name="connsiteY7" fmla="*/ 74140 h 189470"/>
              <a:gd name="connsiteX8" fmla="*/ 502508 w 1696994"/>
              <a:gd name="connsiteY8" fmla="*/ 57665 h 189470"/>
              <a:gd name="connsiteX9" fmla="*/ 527221 w 1696994"/>
              <a:gd name="connsiteY9" fmla="*/ 32951 h 189470"/>
              <a:gd name="connsiteX10" fmla="*/ 584886 w 1696994"/>
              <a:gd name="connsiteY10" fmla="*/ 0 h 189470"/>
              <a:gd name="connsiteX11" fmla="*/ 609600 w 1696994"/>
              <a:gd name="connsiteY11" fmla="*/ 24713 h 189470"/>
              <a:gd name="connsiteX12" fmla="*/ 634313 w 1696994"/>
              <a:gd name="connsiteY12" fmla="*/ 65903 h 189470"/>
              <a:gd name="connsiteX13" fmla="*/ 667265 w 1696994"/>
              <a:gd name="connsiteY13" fmla="*/ 82378 h 189470"/>
              <a:gd name="connsiteX14" fmla="*/ 724929 w 1696994"/>
              <a:gd name="connsiteY14" fmla="*/ 98854 h 189470"/>
              <a:gd name="connsiteX15" fmla="*/ 889686 w 1696994"/>
              <a:gd name="connsiteY15" fmla="*/ 107092 h 189470"/>
              <a:gd name="connsiteX16" fmla="*/ 939113 w 1696994"/>
              <a:gd name="connsiteY16" fmla="*/ 74140 h 189470"/>
              <a:gd name="connsiteX17" fmla="*/ 955589 w 1696994"/>
              <a:gd name="connsiteY17" fmla="*/ 49427 h 189470"/>
              <a:gd name="connsiteX18" fmla="*/ 1037967 w 1696994"/>
              <a:gd name="connsiteY18" fmla="*/ 8238 h 189470"/>
              <a:gd name="connsiteX19" fmla="*/ 1062681 w 1696994"/>
              <a:gd name="connsiteY19" fmla="*/ 16475 h 189470"/>
              <a:gd name="connsiteX20" fmla="*/ 1120346 w 1696994"/>
              <a:gd name="connsiteY20" fmla="*/ 82378 h 189470"/>
              <a:gd name="connsiteX21" fmla="*/ 1169773 w 1696994"/>
              <a:gd name="connsiteY21" fmla="*/ 123567 h 189470"/>
              <a:gd name="connsiteX22" fmla="*/ 1268627 w 1696994"/>
              <a:gd name="connsiteY22" fmla="*/ 115330 h 189470"/>
              <a:gd name="connsiteX23" fmla="*/ 1301578 w 1696994"/>
              <a:gd name="connsiteY23" fmla="*/ 98854 h 189470"/>
              <a:gd name="connsiteX24" fmla="*/ 1351005 w 1696994"/>
              <a:gd name="connsiteY24" fmla="*/ 57665 h 189470"/>
              <a:gd name="connsiteX25" fmla="*/ 1375719 w 1696994"/>
              <a:gd name="connsiteY25" fmla="*/ 41189 h 189470"/>
              <a:gd name="connsiteX26" fmla="*/ 1408670 w 1696994"/>
              <a:gd name="connsiteY26" fmla="*/ 57665 h 189470"/>
              <a:gd name="connsiteX27" fmla="*/ 1482811 w 1696994"/>
              <a:gd name="connsiteY27" fmla="*/ 98854 h 189470"/>
              <a:gd name="connsiteX28" fmla="*/ 1655805 w 1696994"/>
              <a:gd name="connsiteY28" fmla="*/ 107092 h 189470"/>
              <a:gd name="connsiteX29" fmla="*/ 1680519 w 1696994"/>
              <a:gd name="connsiteY29" fmla="*/ 82378 h 189470"/>
              <a:gd name="connsiteX30" fmla="*/ 1696994 w 1696994"/>
              <a:gd name="connsiteY30" fmla="*/ 74140 h 18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696994" h="189470">
                <a:moveTo>
                  <a:pt x="0" y="189470"/>
                </a:moveTo>
                <a:cubicBezTo>
                  <a:pt x="151125" y="81524"/>
                  <a:pt x="-456" y="194569"/>
                  <a:pt x="82378" y="123567"/>
                </a:cubicBezTo>
                <a:cubicBezTo>
                  <a:pt x="156361" y="60152"/>
                  <a:pt x="78711" y="135472"/>
                  <a:pt x="140043" y="74140"/>
                </a:cubicBezTo>
                <a:cubicBezTo>
                  <a:pt x="183978" y="76886"/>
                  <a:pt x="228366" y="75512"/>
                  <a:pt x="271848" y="82378"/>
                </a:cubicBezTo>
                <a:cubicBezTo>
                  <a:pt x="281628" y="83922"/>
                  <a:pt x="287966" y="93942"/>
                  <a:pt x="296562" y="98854"/>
                </a:cubicBezTo>
                <a:cubicBezTo>
                  <a:pt x="307224" y="104947"/>
                  <a:pt x="318529" y="109838"/>
                  <a:pt x="329513" y="115330"/>
                </a:cubicBezTo>
                <a:cubicBezTo>
                  <a:pt x="359718" y="112584"/>
                  <a:pt x="391032" y="115650"/>
                  <a:pt x="420129" y="107092"/>
                </a:cubicBezTo>
                <a:cubicBezTo>
                  <a:pt x="439126" y="101505"/>
                  <a:pt x="451846" y="82995"/>
                  <a:pt x="469557" y="74140"/>
                </a:cubicBezTo>
                <a:lnTo>
                  <a:pt x="502508" y="57665"/>
                </a:lnTo>
                <a:cubicBezTo>
                  <a:pt x="510746" y="49427"/>
                  <a:pt x="518271" y="40409"/>
                  <a:pt x="527221" y="32951"/>
                </a:cubicBezTo>
                <a:cubicBezTo>
                  <a:pt x="544687" y="18396"/>
                  <a:pt x="564742" y="10072"/>
                  <a:pt x="584886" y="0"/>
                </a:cubicBezTo>
                <a:cubicBezTo>
                  <a:pt x="593124" y="8238"/>
                  <a:pt x="602610" y="15393"/>
                  <a:pt x="609600" y="24713"/>
                </a:cubicBezTo>
                <a:cubicBezTo>
                  <a:pt x="619207" y="37522"/>
                  <a:pt x="622991" y="54581"/>
                  <a:pt x="634313" y="65903"/>
                </a:cubicBezTo>
                <a:cubicBezTo>
                  <a:pt x="642997" y="74587"/>
                  <a:pt x="655978" y="77541"/>
                  <a:pt x="667265" y="82378"/>
                </a:cubicBezTo>
                <a:cubicBezTo>
                  <a:pt x="683813" y="89470"/>
                  <a:pt x="708204" y="94673"/>
                  <a:pt x="724929" y="98854"/>
                </a:cubicBezTo>
                <a:cubicBezTo>
                  <a:pt x="782857" y="137473"/>
                  <a:pt x="766651" y="133839"/>
                  <a:pt x="889686" y="107092"/>
                </a:cubicBezTo>
                <a:cubicBezTo>
                  <a:pt x="909035" y="102886"/>
                  <a:pt x="939113" y="74140"/>
                  <a:pt x="939113" y="74140"/>
                </a:cubicBezTo>
                <a:cubicBezTo>
                  <a:pt x="944605" y="65902"/>
                  <a:pt x="948138" y="55947"/>
                  <a:pt x="955589" y="49427"/>
                </a:cubicBezTo>
                <a:cubicBezTo>
                  <a:pt x="994823" y="15098"/>
                  <a:pt x="997020" y="18474"/>
                  <a:pt x="1037967" y="8238"/>
                </a:cubicBezTo>
                <a:cubicBezTo>
                  <a:pt x="1046205" y="10984"/>
                  <a:pt x="1055456" y="11658"/>
                  <a:pt x="1062681" y="16475"/>
                </a:cubicBezTo>
                <a:cubicBezTo>
                  <a:pt x="1079817" y="27899"/>
                  <a:pt x="1110315" y="70914"/>
                  <a:pt x="1120346" y="82378"/>
                </a:cubicBezTo>
                <a:cubicBezTo>
                  <a:pt x="1142549" y="107753"/>
                  <a:pt x="1143448" y="106018"/>
                  <a:pt x="1169773" y="123567"/>
                </a:cubicBezTo>
                <a:cubicBezTo>
                  <a:pt x="1202724" y="120821"/>
                  <a:pt x="1236128" y="121423"/>
                  <a:pt x="1268627" y="115330"/>
                </a:cubicBezTo>
                <a:cubicBezTo>
                  <a:pt x="1280697" y="113067"/>
                  <a:pt x="1290916" y="104947"/>
                  <a:pt x="1301578" y="98854"/>
                </a:cubicBezTo>
                <a:cubicBezTo>
                  <a:pt x="1340627" y="76540"/>
                  <a:pt x="1313829" y="88645"/>
                  <a:pt x="1351005" y="57665"/>
                </a:cubicBezTo>
                <a:cubicBezTo>
                  <a:pt x="1358611" y="51327"/>
                  <a:pt x="1367481" y="46681"/>
                  <a:pt x="1375719" y="41189"/>
                </a:cubicBezTo>
                <a:cubicBezTo>
                  <a:pt x="1386703" y="46681"/>
                  <a:pt x="1398140" y="51347"/>
                  <a:pt x="1408670" y="57665"/>
                </a:cubicBezTo>
                <a:cubicBezTo>
                  <a:pt x="1479483" y="100153"/>
                  <a:pt x="1433102" y="82284"/>
                  <a:pt x="1482811" y="98854"/>
                </a:cubicBezTo>
                <a:cubicBezTo>
                  <a:pt x="1543733" y="139471"/>
                  <a:pt x="1522535" y="132477"/>
                  <a:pt x="1655805" y="107092"/>
                </a:cubicBezTo>
                <a:cubicBezTo>
                  <a:pt x="1667250" y="104912"/>
                  <a:pt x="1671422" y="89656"/>
                  <a:pt x="1680519" y="82378"/>
                </a:cubicBezTo>
                <a:cubicBezTo>
                  <a:pt x="1685313" y="78542"/>
                  <a:pt x="1691502" y="76886"/>
                  <a:pt x="1696994" y="74140"/>
                </a:cubicBezTo>
              </a:path>
            </a:pathLst>
          </a:custGeom>
          <a:noFill/>
          <a:ln w="635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DB747335-03A8-7E91-057E-51A6A182C80A}"/>
              </a:ext>
            </a:extLst>
          </p:cNvPr>
          <p:cNvSpPr/>
          <p:nvPr/>
        </p:nvSpPr>
        <p:spPr>
          <a:xfrm>
            <a:off x="2440069" y="4064880"/>
            <a:ext cx="1532660" cy="1280356"/>
          </a:xfrm>
          <a:prstGeom prst="round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3" name="사각형: 둥근 모서리 182">
            <a:extLst>
              <a:ext uri="{FF2B5EF4-FFF2-40B4-BE49-F238E27FC236}">
                <a16:creationId xmlns:a16="http://schemas.microsoft.com/office/drawing/2014/main" id="{732EBE05-C97A-E82F-5BC0-ECCD491995FA}"/>
              </a:ext>
            </a:extLst>
          </p:cNvPr>
          <p:cNvSpPr/>
          <p:nvPr/>
        </p:nvSpPr>
        <p:spPr>
          <a:xfrm>
            <a:off x="687487" y="4062282"/>
            <a:ext cx="1532660" cy="1280356"/>
          </a:xfrm>
          <a:prstGeom prst="round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A96864BC-18FB-0377-41F7-455C17D117EE}"/>
              </a:ext>
            </a:extLst>
          </p:cNvPr>
          <p:cNvSpPr txBox="1"/>
          <p:nvPr/>
        </p:nvSpPr>
        <p:spPr>
          <a:xfrm>
            <a:off x="2541853" y="4461248"/>
            <a:ext cx="13340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20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ko-KR" altLang="en-US" sz="2000" b="1" spc="-15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천원대</a:t>
            </a:r>
            <a:endParaRPr lang="en-US" altLang="ko-KR" sz="2000" b="1" spc="-15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b="1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갓성비</a:t>
            </a:r>
            <a:endParaRPr lang="ko-KR" altLang="en-US" sz="20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09278913-BA05-12DC-A3C2-575E07877F74}"/>
              </a:ext>
            </a:extLst>
          </p:cNvPr>
          <p:cNvSpPr txBox="1"/>
          <p:nvPr/>
        </p:nvSpPr>
        <p:spPr>
          <a:xfrm>
            <a:off x="1093697" y="4412288"/>
            <a:ext cx="7793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100%</a:t>
            </a:r>
          </a:p>
          <a:p>
            <a:pPr algn="ctr"/>
            <a:r>
              <a:rPr lang="ko-KR" altLang="en-US" sz="20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환급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C8F70927-1CC3-A789-F48C-07673C98EAA6}"/>
              </a:ext>
            </a:extLst>
          </p:cNvPr>
          <p:cNvSpPr txBox="1"/>
          <p:nvPr/>
        </p:nvSpPr>
        <p:spPr>
          <a:xfrm>
            <a:off x="769974" y="4135289"/>
            <a:ext cx="1367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수강기간 내 합격 시</a:t>
            </a:r>
            <a:endParaRPr lang="en-US" altLang="ko-KR" sz="12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BE874613-97B8-A4FE-8990-B55F450FC898}"/>
              </a:ext>
            </a:extLst>
          </p:cNvPr>
          <p:cNvSpPr txBox="1"/>
          <p:nvPr/>
        </p:nvSpPr>
        <p:spPr>
          <a:xfrm>
            <a:off x="2692477" y="4137887"/>
            <a:ext cx="1027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파격적 </a:t>
            </a:r>
            <a:r>
              <a:rPr lang="ko-KR" altLang="en-US" sz="1200" b="1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혜택가</a:t>
            </a:r>
            <a:endParaRPr lang="en-US" altLang="ko-KR" sz="12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631CD418-61DC-D9EF-FB39-5365C7FB2538}"/>
              </a:ext>
            </a:extLst>
          </p:cNvPr>
          <p:cNvSpPr txBox="1"/>
          <p:nvPr/>
        </p:nvSpPr>
        <p:spPr>
          <a:xfrm>
            <a:off x="717199" y="5206181"/>
            <a:ext cx="14189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  <a:r>
              <a:rPr kumimoji="1" lang="ko-KR" altLang="en-US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제세공과금 및 혜택 차감 후 환급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FBF88FE1-DEF6-DDE3-8D8C-12E7B0AC5877}"/>
              </a:ext>
            </a:extLst>
          </p:cNvPr>
          <p:cNvSpPr txBox="1"/>
          <p:nvPr/>
        </p:nvSpPr>
        <p:spPr>
          <a:xfrm>
            <a:off x="2548050" y="5208780"/>
            <a:ext cx="12891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3</a:t>
            </a:r>
            <a:r>
              <a:rPr kumimoji="1" lang="ko-KR" altLang="en-US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kumimoji="1" lang="en-US" altLang="ko-KR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kumimoji="1" lang="ko-KR" altLang="en-US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  <a:r>
              <a:rPr kumimoji="1" lang="en-US" altLang="ko-KR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2</a:t>
            </a:r>
            <a:r>
              <a:rPr kumimoji="1" lang="ko-KR" altLang="en-US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kumimoji="1" lang="en-US" altLang="ko-KR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kumimoji="1" lang="ko-KR" altLang="en-US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 상품 구매 시</a:t>
            </a:r>
          </a:p>
        </p:txBody>
      </p: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3CADFA3F-1193-854B-6AE8-72FB275B752C}"/>
              </a:ext>
            </a:extLst>
          </p:cNvPr>
          <p:cNvSpPr/>
          <p:nvPr/>
        </p:nvSpPr>
        <p:spPr>
          <a:xfrm>
            <a:off x="5947580" y="4073042"/>
            <a:ext cx="1532660" cy="1280356"/>
          </a:xfrm>
          <a:prstGeom prst="round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1AFA4893-32A7-D7A8-F2E6-8212B41E4E01}"/>
              </a:ext>
            </a:extLst>
          </p:cNvPr>
          <p:cNvSpPr txBox="1"/>
          <p:nvPr/>
        </p:nvSpPr>
        <p:spPr>
          <a:xfrm>
            <a:off x="5913064" y="4423048"/>
            <a:ext cx="15474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집 중 학 습</a:t>
            </a:r>
            <a:endParaRPr lang="en-US" altLang="ko-KR" sz="2000" b="1" spc="-15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b="1" spc="-15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</a:t>
            </a:r>
            <a:r>
              <a:rPr lang="ko-KR" altLang="en-US" sz="20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로 그 램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AF5B3563-C996-01EA-3F33-6E2965EA8166}"/>
              </a:ext>
            </a:extLst>
          </p:cNvPr>
          <p:cNvSpPr txBox="1"/>
          <p:nvPr/>
        </p:nvSpPr>
        <p:spPr>
          <a:xfrm>
            <a:off x="5968877" y="4146049"/>
            <a:ext cx="1502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노베를</a:t>
            </a:r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위한 집중 관리</a:t>
            </a:r>
            <a:endParaRPr lang="en-US" altLang="ko-KR" sz="12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17F69466-FD28-2545-85D3-CFA209289D3D}"/>
              </a:ext>
            </a:extLst>
          </p:cNvPr>
          <p:cNvSpPr txBox="1"/>
          <p:nvPr/>
        </p:nvSpPr>
        <p:spPr>
          <a:xfrm>
            <a:off x="5767298" y="5216941"/>
            <a:ext cx="18389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kumimoji="1" lang="ko-KR" altLang="en-US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출결</a:t>
            </a:r>
            <a:r>
              <a:rPr kumimoji="1" lang="en-US" altLang="ko-KR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체크 </a:t>
            </a:r>
            <a:r>
              <a:rPr kumimoji="1" lang="en-US" altLang="ko-KR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kumimoji="1" lang="ko-KR" altLang="en-US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테스트</a:t>
            </a:r>
          </a:p>
        </p:txBody>
      </p:sp>
      <p:sp>
        <p:nvSpPr>
          <p:cNvPr id="194" name="사각형: 둥근 모서리 193">
            <a:extLst>
              <a:ext uri="{FF2B5EF4-FFF2-40B4-BE49-F238E27FC236}">
                <a16:creationId xmlns:a16="http://schemas.microsoft.com/office/drawing/2014/main" id="{E9CA1549-483C-C7A9-E02B-94B643C91EA7}"/>
              </a:ext>
            </a:extLst>
          </p:cNvPr>
          <p:cNvSpPr/>
          <p:nvPr/>
        </p:nvSpPr>
        <p:spPr>
          <a:xfrm>
            <a:off x="4214455" y="4074632"/>
            <a:ext cx="1532660" cy="1280356"/>
          </a:xfrm>
          <a:prstGeom prst="round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FE1BAAD5-FB29-5678-E86B-857A91BF478E}"/>
              </a:ext>
            </a:extLst>
          </p:cNvPr>
          <p:cNvSpPr txBox="1"/>
          <p:nvPr/>
        </p:nvSpPr>
        <p:spPr>
          <a:xfrm>
            <a:off x="4538255" y="4501557"/>
            <a:ext cx="8963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무제한</a:t>
            </a:r>
            <a:endParaRPr lang="en-US" altLang="ko-KR" sz="2000" b="1" spc="-15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수강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8182788F-1B58-5035-B7EB-D56706DCF6F3}"/>
              </a:ext>
            </a:extLst>
          </p:cNvPr>
          <p:cNvSpPr txBox="1"/>
          <p:nvPr/>
        </p:nvSpPr>
        <p:spPr>
          <a:xfrm>
            <a:off x="4104671" y="4147639"/>
            <a:ext cx="1598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 직렬</a:t>
            </a:r>
            <a:r>
              <a:rPr lang="en-US" altLang="ko-KR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 과목</a:t>
            </a:r>
            <a:r>
              <a:rPr lang="en-US" altLang="ko-KR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 강사</a:t>
            </a:r>
            <a:endParaRPr lang="en-US" altLang="ko-KR" sz="12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1B21FB-2A99-CBED-3325-1D829699B4FA}"/>
              </a:ext>
            </a:extLst>
          </p:cNvPr>
          <p:cNvSpPr txBox="1"/>
          <p:nvPr/>
        </p:nvSpPr>
        <p:spPr>
          <a:xfrm>
            <a:off x="2190550" y="2294674"/>
            <a:ext cx="39054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0000C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7</a:t>
            </a:r>
            <a:r>
              <a:rPr lang="ko-KR" altLang="en-US" sz="4800" b="1" dirty="0">
                <a:solidFill>
                  <a:srgbClr val="0000C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급 </a:t>
            </a:r>
            <a:r>
              <a:rPr lang="en-US" altLang="ko-KR" sz="4800" b="1" dirty="0">
                <a:solidFill>
                  <a:srgbClr val="0000C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</a:t>
            </a:r>
            <a:r>
              <a:rPr lang="ko-KR" altLang="en-US" sz="4800" b="1" dirty="0">
                <a:solidFill>
                  <a:srgbClr val="0000C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 </a:t>
            </a:r>
            <a:endParaRPr lang="en-US" altLang="ko-KR" sz="4800" b="1" dirty="0">
              <a:solidFill>
                <a:srgbClr val="0000C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4800" b="1" dirty="0">
                <a:solidFill>
                  <a:srgbClr val="0000C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미래패스</a:t>
            </a:r>
            <a:endParaRPr lang="ko-KR" altLang="en-US" sz="5400" b="1" dirty="0">
              <a:solidFill>
                <a:srgbClr val="0000C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A4852B87-4E58-0AE9-AAA5-953D0D080C6B}"/>
              </a:ext>
            </a:extLst>
          </p:cNvPr>
          <p:cNvGrpSpPr/>
          <p:nvPr/>
        </p:nvGrpSpPr>
        <p:grpSpPr>
          <a:xfrm>
            <a:off x="5588424" y="1708916"/>
            <a:ext cx="1289892" cy="721830"/>
            <a:chOff x="528801" y="1537404"/>
            <a:chExt cx="1781474" cy="996921"/>
          </a:xfrm>
        </p:grpSpPr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1241A9DA-7A7C-81A9-B28D-8A981B5185EA}"/>
                </a:ext>
              </a:extLst>
            </p:cNvPr>
            <p:cNvSpPr/>
            <p:nvPr/>
          </p:nvSpPr>
          <p:spPr>
            <a:xfrm rot="20666942">
              <a:off x="528801" y="1611652"/>
              <a:ext cx="1735602" cy="922673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FBCAED35-1E92-8A5E-02AE-30D8933C5BDB}"/>
                </a:ext>
              </a:extLst>
            </p:cNvPr>
            <p:cNvSpPr/>
            <p:nvPr/>
          </p:nvSpPr>
          <p:spPr>
            <a:xfrm rot="20666942">
              <a:off x="574673" y="1537404"/>
              <a:ext cx="1735602" cy="922673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4" name="자유형 10">
            <a:extLst>
              <a:ext uri="{FF2B5EF4-FFF2-40B4-BE49-F238E27FC236}">
                <a16:creationId xmlns:a16="http://schemas.microsoft.com/office/drawing/2014/main" id="{7B05D825-6260-9AEF-5F35-0AA464C1A351}"/>
              </a:ext>
            </a:extLst>
          </p:cNvPr>
          <p:cNvSpPr/>
          <p:nvPr/>
        </p:nvSpPr>
        <p:spPr>
          <a:xfrm rot="19263993">
            <a:off x="6693619" y="1584931"/>
            <a:ext cx="392442" cy="354584"/>
          </a:xfrm>
          <a:custGeom>
            <a:avLst/>
            <a:gdLst>
              <a:gd name="connsiteX0" fmla="*/ 214184 w 268597"/>
              <a:gd name="connsiteY0" fmla="*/ 3069 h 200777"/>
              <a:gd name="connsiteX1" fmla="*/ 156519 w 268597"/>
              <a:gd name="connsiteY1" fmla="*/ 36021 h 200777"/>
              <a:gd name="connsiteX2" fmla="*/ 131805 w 268597"/>
              <a:gd name="connsiteY2" fmla="*/ 52496 h 200777"/>
              <a:gd name="connsiteX3" fmla="*/ 90616 w 268597"/>
              <a:gd name="connsiteY3" fmla="*/ 68972 h 200777"/>
              <a:gd name="connsiteX4" fmla="*/ 32951 w 268597"/>
              <a:gd name="connsiteY4" fmla="*/ 93685 h 200777"/>
              <a:gd name="connsiteX5" fmla="*/ 0 w 268597"/>
              <a:gd name="connsiteY5" fmla="*/ 118399 h 200777"/>
              <a:gd name="connsiteX6" fmla="*/ 32951 w 268597"/>
              <a:gd name="connsiteY6" fmla="*/ 126637 h 200777"/>
              <a:gd name="connsiteX7" fmla="*/ 115330 w 268597"/>
              <a:gd name="connsiteY7" fmla="*/ 134875 h 200777"/>
              <a:gd name="connsiteX8" fmla="*/ 172994 w 268597"/>
              <a:gd name="connsiteY8" fmla="*/ 143112 h 200777"/>
              <a:gd name="connsiteX9" fmla="*/ 238897 w 268597"/>
              <a:gd name="connsiteY9" fmla="*/ 151350 h 200777"/>
              <a:gd name="connsiteX10" fmla="*/ 230659 w 268597"/>
              <a:gd name="connsiteY10" fmla="*/ 143112 h 200777"/>
              <a:gd name="connsiteX11" fmla="*/ 205946 w 268597"/>
              <a:gd name="connsiteY11" fmla="*/ 134875 h 200777"/>
              <a:gd name="connsiteX12" fmla="*/ 181232 w 268597"/>
              <a:gd name="connsiteY12" fmla="*/ 110161 h 200777"/>
              <a:gd name="connsiteX13" fmla="*/ 156519 w 268597"/>
              <a:gd name="connsiteY13" fmla="*/ 101923 h 200777"/>
              <a:gd name="connsiteX14" fmla="*/ 82378 w 268597"/>
              <a:gd name="connsiteY14" fmla="*/ 44258 h 200777"/>
              <a:gd name="connsiteX15" fmla="*/ 49427 w 268597"/>
              <a:gd name="connsiteY15" fmla="*/ 11307 h 200777"/>
              <a:gd name="connsiteX16" fmla="*/ 41189 w 268597"/>
              <a:gd name="connsiteY16" fmla="*/ 44258 h 200777"/>
              <a:gd name="connsiteX17" fmla="*/ 57665 w 268597"/>
              <a:gd name="connsiteY17" fmla="*/ 77210 h 200777"/>
              <a:gd name="connsiteX18" fmla="*/ 98854 w 268597"/>
              <a:gd name="connsiteY18" fmla="*/ 151350 h 200777"/>
              <a:gd name="connsiteX19" fmla="*/ 115330 w 268597"/>
              <a:gd name="connsiteY19" fmla="*/ 200777 h 200777"/>
              <a:gd name="connsiteX20" fmla="*/ 148281 w 268597"/>
              <a:gd name="connsiteY20" fmla="*/ 151350 h 200777"/>
              <a:gd name="connsiteX21" fmla="*/ 172994 w 268597"/>
              <a:gd name="connsiteY21" fmla="*/ 68972 h 200777"/>
              <a:gd name="connsiteX22" fmla="*/ 189470 w 268597"/>
              <a:gd name="connsiteY22" fmla="*/ 19545 h 200777"/>
              <a:gd name="connsiteX23" fmla="*/ 214184 w 268597"/>
              <a:gd name="connsiteY23" fmla="*/ 3069 h 20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68597" h="200777">
                <a:moveTo>
                  <a:pt x="214184" y="3069"/>
                </a:moveTo>
                <a:cubicBezTo>
                  <a:pt x="208692" y="5815"/>
                  <a:pt x="175503" y="24631"/>
                  <a:pt x="156519" y="36021"/>
                </a:cubicBezTo>
                <a:cubicBezTo>
                  <a:pt x="148029" y="41115"/>
                  <a:pt x="140660" y="48068"/>
                  <a:pt x="131805" y="52496"/>
                </a:cubicBezTo>
                <a:cubicBezTo>
                  <a:pt x="118579" y="59109"/>
                  <a:pt x="104129" y="62966"/>
                  <a:pt x="90616" y="68972"/>
                </a:cubicBezTo>
                <a:cubicBezTo>
                  <a:pt x="29548" y="96114"/>
                  <a:pt x="83705" y="76769"/>
                  <a:pt x="32951" y="93685"/>
                </a:cubicBezTo>
                <a:cubicBezTo>
                  <a:pt x="21967" y="101923"/>
                  <a:pt x="0" y="104669"/>
                  <a:pt x="0" y="118399"/>
                </a:cubicBezTo>
                <a:cubicBezTo>
                  <a:pt x="0" y="129721"/>
                  <a:pt x="21743" y="125036"/>
                  <a:pt x="32951" y="126637"/>
                </a:cubicBezTo>
                <a:cubicBezTo>
                  <a:pt x="60270" y="130540"/>
                  <a:pt x="87922" y="131651"/>
                  <a:pt x="115330" y="134875"/>
                </a:cubicBezTo>
                <a:cubicBezTo>
                  <a:pt x="134613" y="137144"/>
                  <a:pt x="153748" y="140546"/>
                  <a:pt x="172994" y="143112"/>
                </a:cubicBezTo>
                <a:lnTo>
                  <a:pt x="238897" y="151350"/>
                </a:lnTo>
                <a:cubicBezTo>
                  <a:pt x="253662" y="156272"/>
                  <a:pt x="301924" y="173654"/>
                  <a:pt x="230659" y="143112"/>
                </a:cubicBezTo>
                <a:cubicBezTo>
                  <a:pt x="222678" y="139692"/>
                  <a:pt x="214184" y="137621"/>
                  <a:pt x="205946" y="134875"/>
                </a:cubicBezTo>
                <a:cubicBezTo>
                  <a:pt x="197708" y="126637"/>
                  <a:pt x="190926" y="116624"/>
                  <a:pt x="181232" y="110161"/>
                </a:cubicBezTo>
                <a:cubicBezTo>
                  <a:pt x="174007" y="105344"/>
                  <a:pt x="163373" y="107254"/>
                  <a:pt x="156519" y="101923"/>
                </a:cubicBezTo>
                <a:cubicBezTo>
                  <a:pt x="73170" y="37095"/>
                  <a:pt x="139550" y="63315"/>
                  <a:pt x="82378" y="44258"/>
                </a:cubicBezTo>
                <a:cubicBezTo>
                  <a:pt x="71394" y="33274"/>
                  <a:pt x="64960" y="11307"/>
                  <a:pt x="49427" y="11307"/>
                </a:cubicBezTo>
                <a:cubicBezTo>
                  <a:pt x="38105" y="11307"/>
                  <a:pt x="39785" y="33024"/>
                  <a:pt x="41189" y="44258"/>
                </a:cubicBezTo>
                <a:cubicBezTo>
                  <a:pt x="42712" y="56444"/>
                  <a:pt x="51701" y="66475"/>
                  <a:pt x="57665" y="77210"/>
                </a:cubicBezTo>
                <a:cubicBezTo>
                  <a:pt x="72591" y="104078"/>
                  <a:pt x="87569" y="123138"/>
                  <a:pt x="98854" y="151350"/>
                </a:cubicBezTo>
                <a:cubicBezTo>
                  <a:pt x="105304" y="167475"/>
                  <a:pt x="115330" y="200777"/>
                  <a:pt x="115330" y="200777"/>
                </a:cubicBezTo>
                <a:cubicBezTo>
                  <a:pt x="126314" y="184301"/>
                  <a:pt x="145026" y="170882"/>
                  <a:pt x="148281" y="151350"/>
                </a:cubicBezTo>
                <a:cubicBezTo>
                  <a:pt x="163190" y="61896"/>
                  <a:pt x="145629" y="137385"/>
                  <a:pt x="172994" y="68972"/>
                </a:cubicBezTo>
                <a:cubicBezTo>
                  <a:pt x="179444" y="52847"/>
                  <a:pt x="177190" y="31825"/>
                  <a:pt x="189470" y="19545"/>
                </a:cubicBezTo>
                <a:cubicBezTo>
                  <a:pt x="216125" y="-7110"/>
                  <a:pt x="219676" y="323"/>
                  <a:pt x="214184" y="3069"/>
                </a:cubicBezTo>
                <a:close/>
              </a:path>
            </a:pathLst>
          </a:custGeom>
          <a:noFill/>
          <a:ln w="635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endParaRPr lang="ko-KR" altLang="en-US" sz="800" b="1" dirty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75" name="자유형 29">
            <a:extLst>
              <a:ext uri="{FF2B5EF4-FFF2-40B4-BE49-F238E27FC236}">
                <a16:creationId xmlns:a16="http://schemas.microsoft.com/office/drawing/2014/main" id="{518D407A-2BD5-0EED-71A5-16DD0E596889}"/>
              </a:ext>
            </a:extLst>
          </p:cNvPr>
          <p:cNvSpPr/>
          <p:nvPr/>
        </p:nvSpPr>
        <p:spPr>
          <a:xfrm>
            <a:off x="6482683" y="1728022"/>
            <a:ext cx="219361" cy="170565"/>
          </a:xfrm>
          <a:custGeom>
            <a:avLst/>
            <a:gdLst>
              <a:gd name="connsiteX0" fmla="*/ 214184 w 268597"/>
              <a:gd name="connsiteY0" fmla="*/ 3069 h 200777"/>
              <a:gd name="connsiteX1" fmla="*/ 156519 w 268597"/>
              <a:gd name="connsiteY1" fmla="*/ 36021 h 200777"/>
              <a:gd name="connsiteX2" fmla="*/ 131805 w 268597"/>
              <a:gd name="connsiteY2" fmla="*/ 52496 h 200777"/>
              <a:gd name="connsiteX3" fmla="*/ 90616 w 268597"/>
              <a:gd name="connsiteY3" fmla="*/ 68972 h 200777"/>
              <a:gd name="connsiteX4" fmla="*/ 32951 w 268597"/>
              <a:gd name="connsiteY4" fmla="*/ 93685 h 200777"/>
              <a:gd name="connsiteX5" fmla="*/ 0 w 268597"/>
              <a:gd name="connsiteY5" fmla="*/ 118399 h 200777"/>
              <a:gd name="connsiteX6" fmla="*/ 32951 w 268597"/>
              <a:gd name="connsiteY6" fmla="*/ 126637 h 200777"/>
              <a:gd name="connsiteX7" fmla="*/ 115330 w 268597"/>
              <a:gd name="connsiteY7" fmla="*/ 134875 h 200777"/>
              <a:gd name="connsiteX8" fmla="*/ 172994 w 268597"/>
              <a:gd name="connsiteY8" fmla="*/ 143112 h 200777"/>
              <a:gd name="connsiteX9" fmla="*/ 238897 w 268597"/>
              <a:gd name="connsiteY9" fmla="*/ 151350 h 200777"/>
              <a:gd name="connsiteX10" fmla="*/ 230659 w 268597"/>
              <a:gd name="connsiteY10" fmla="*/ 143112 h 200777"/>
              <a:gd name="connsiteX11" fmla="*/ 205946 w 268597"/>
              <a:gd name="connsiteY11" fmla="*/ 134875 h 200777"/>
              <a:gd name="connsiteX12" fmla="*/ 181232 w 268597"/>
              <a:gd name="connsiteY12" fmla="*/ 110161 h 200777"/>
              <a:gd name="connsiteX13" fmla="*/ 156519 w 268597"/>
              <a:gd name="connsiteY13" fmla="*/ 101923 h 200777"/>
              <a:gd name="connsiteX14" fmla="*/ 82378 w 268597"/>
              <a:gd name="connsiteY14" fmla="*/ 44258 h 200777"/>
              <a:gd name="connsiteX15" fmla="*/ 49427 w 268597"/>
              <a:gd name="connsiteY15" fmla="*/ 11307 h 200777"/>
              <a:gd name="connsiteX16" fmla="*/ 41189 w 268597"/>
              <a:gd name="connsiteY16" fmla="*/ 44258 h 200777"/>
              <a:gd name="connsiteX17" fmla="*/ 57665 w 268597"/>
              <a:gd name="connsiteY17" fmla="*/ 77210 h 200777"/>
              <a:gd name="connsiteX18" fmla="*/ 98854 w 268597"/>
              <a:gd name="connsiteY18" fmla="*/ 151350 h 200777"/>
              <a:gd name="connsiteX19" fmla="*/ 115330 w 268597"/>
              <a:gd name="connsiteY19" fmla="*/ 200777 h 200777"/>
              <a:gd name="connsiteX20" fmla="*/ 148281 w 268597"/>
              <a:gd name="connsiteY20" fmla="*/ 151350 h 200777"/>
              <a:gd name="connsiteX21" fmla="*/ 172994 w 268597"/>
              <a:gd name="connsiteY21" fmla="*/ 68972 h 200777"/>
              <a:gd name="connsiteX22" fmla="*/ 189470 w 268597"/>
              <a:gd name="connsiteY22" fmla="*/ 19545 h 200777"/>
              <a:gd name="connsiteX23" fmla="*/ 214184 w 268597"/>
              <a:gd name="connsiteY23" fmla="*/ 3069 h 20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68597" h="200777">
                <a:moveTo>
                  <a:pt x="214184" y="3069"/>
                </a:moveTo>
                <a:cubicBezTo>
                  <a:pt x="208692" y="5815"/>
                  <a:pt x="175503" y="24631"/>
                  <a:pt x="156519" y="36021"/>
                </a:cubicBezTo>
                <a:cubicBezTo>
                  <a:pt x="148029" y="41115"/>
                  <a:pt x="140660" y="48068"/>
                  <a:pt x="131805" y="52496"/>
                </a:cubicBezTo>
                <a:cubicBezTo>
                  <a:pt x="118579" y="59109"/>
                  <a:pt x="104129" y="62966"/>
                  <a:pt x="90616" y="68972"/>
                </a:cubicBezTo>
                <a:cubicBezTo>
                  <a:pt x="29548" y="96114"/>
                  <a:pt x="83705" y="76769"/>
                  <a:pt x="32951" y="93685"/>
                </a:cubicBezTo>
                <a:cubicBezTo>
                  <a:pt x="21967" y="101923"/>
                  <a:pt x="0" y="104669"/>
                  <a:pt x="0" y="118399"/>
                </a:cubicBezTo>
                <a:cubicBezTo>
                  <a:pt x="0" y="129721"/>
                  <a:pt x="21743" y="125036"/>
                  <a:pt x="32951" y="126637"/>
                </a:cubicBezTo>
                <a:cubicBezTo>
                  <a:pt x="60270" y="130540"/>
                  <a:pt x="87922" y="131651"/>
                  <a:pt x="115330" y="134875"/>
                </a:cubicBezTo>
                <a:cubicBezTo>
                  <a:pt x="134613" y="137144"/>
                  <a:pt x="153748" y="140546"/>
                  <a:pt x="172994" y="143112"/>
                </a:cubicBezTo>
                <a:lnTo>
                  <a:pt x="238897" y="151350"/>
                </a:lnTo>
                <a:cubicBezTo>
                  <a:pt x="253662" y="156272"/>
                  <a:pt x="301924" y="173654"/>
                  <a:pt x="230659" y="143112"/>
                </a:cubicBezTo>
                <a:cubicBezTo>
                  <a:pt x="222678" y="139692"/>
                  <a:pt x="214184" y="137621"/>
                  <a:pt x="205946" y="134875"/>
                </a:cubicBezTo>
                <a:cubicBezTo>
                  <a:pt x="197708" y="126637"/>
                  <a:pt x="190926" y="116624"/>
                  <a:pt x="181232" y="110161"/>
                </a:cubicBezTo>
                <a:cubicBezTo>
                  <a:pt x="174007" y="105344"/>
                  <a:pt x="163373" y="107254"/>
                  <a:pt x="156519" y="101923"/>
                </a:cubicBezTo>
                <a:cubicBezTo>
                  <a:pt x="73170" y="37095"/>
                  <a:pt x="139550" y="63315"/>
                  <a:pt x="82378" y="44258"/>
                </a:cubicBezTo>
                <a:cubicBezTo>
                  <a:pt x="71394" y="33274"/>
                  <a:pt x="64960" y="11307"/>
                  <a:pt x="49427" y="11307"/>
                </a:cubicBezTo>
                <a:cubicBezTo>
                  <a:pt x="38105" y="11307"/>
                  <a:pt x="39785" y="33024"/>
                  <a:pt x="41189" y="44258"/>
                </a:cubicBezTo>
                <a:cubicBezTo>
                  <a:pt x="42712" y="56444"/>
                  <a:pt x="51701" y="66475"/>
                  <a:pt x="57665" y="77210"/>
                </a:cubicBezTo>
                <a:cubicBezTo>
                  <a:pt x="72591" y="104078"/>
                  <a:pt x="87569" y="123138"/>
                  <a:pt x="98854" y="151350"/>
                </a:cubicBezTo>
                <a:cubicBezTo>
                  <a:pt x="105304" y="167475"/>
                  <a:pt x="115330" y="200777"/>
                  <a:pt x="115330" y="200777"/>
                </a:cubicBezTo>
                <a:cubicBezTo>
                  <a:pt x="126314" y="184301"/>
                  <a:pt x="145026" y="170882"/>
                  <a:pt x="148281" y="151350"/>
                </a:cubicBezTo>
                <a:cubicBezTo>
                  <a:pt x="163190" y="61896"/>
                  <a:pt x="145629" y="137385"/>
                  <a:pt x="172994" y="68972"/>
                </a:cubicBezTo>
                <a:cubicBezTo>
                  <a:pt x="179444" y="52847"/>
                  <a:pt x="177190" y="31825"/>
                  <a:pt x="189470" y="19545"/>
                </a:cubicBezTo>
                <a:cubicBezTo>
                  <a:pt x="216125" y="-7110"/>
                  <a:pt x="219676" y="323"/>
                  <a:pt x="214184" y="3069"/>
                </a:cubicBezTo>
                <a:close/>
              </a:path>
            </a:pathLst>
          </a:custGeom>
          <a:noFill/>
          <a:ln w="635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endParaRPr lang="ko-KR" altLang="en-US" sz="800" b="1" dirty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E70F5D-41BB-8059-9BF9-00F282DA8B3F}"/>
              </a:ext>
            </a:extLst>
          </p:cNvPr>
          <p:cNvSpPr txBox="1"/>
          <p:nvPr/>
        </p:nvSpPr>
        <p:spPr>
          <a:xfrm>
            <a:off x="5661583" y="1793757"/>
            <a:ext cx="28295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관리까지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892114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Group 87">
            <a:extLst>
              <a:ext uri="{FF2B5EF4-FFF2-40B4-BE49-F238E27FC236}">
                <a16:creationId xmlns:a16="http://schemas.microsoft.com/office/drawing/2014/main" id="{194687D0-02B1-A2C5-2F4D-7716CCCE11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903748"/>
              </p:ext>
            </p:extLst>
          </p:nvPr>
        </p:nvGraphicFramePr>
        <p:xfrm>
          <a:off x="9430473" y="1"/>
          <a:ext cx="2761527" cy="201608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B1375C-4289-63E6-7C96-441323E2801B}"/>
              </a:ext>
            </a:extLst>
          </p:cNvPr>
          <p:cNvSpPr/>
          <p:nvPr/>
        </p:nvSpPr>
        <p:spPr>
          <a:xfrm>
            <a:off x="234892" y="255373"/>
            <a:ext cx="8976219" cy="63719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CC675D-7EC6-AD41-AC89-45EF7C74CAFF}"/>
              </a:ext>
            </a:extLst>
          </p:cNvPr>
          <p:cNvSpPr txBox="1"/>
          <p:nvPr/>
        </p:nvSpPr>
        <p:spPr>
          <a:xfrm>
            <a:off x="820456" y="5268057"/>
            <a:ext cx="8140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“</a:t>
            </a:r>
            <a:r>
              <a:rPr lang="ko-KR" altLang="en-US" sz="20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이제 첫걸음을 내딛는 수험생 여러분의 큰 결심에 수강료가 부담되지 않도록</a:t>
            </a:r>
            <a:r>
              <a:rPr lang="en-US" altLang="ko-KR" sz="20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</a:p>
          <a:p>
            <a:pPr algn="ctr"/>
            <a:r>
              <a:rPr lang="ko-KR" altLang="en-US" sz="20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합격하는 그날까지 미래인재가 함께하겠습니다</a:t>
            </a:r>
            <a:r>
              <a:rPr lang="en-US" altLang="ko-KR" sz="20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.” </a:t>
            </a: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41FC445D-0124-5D37-CD69-8E1121A2428F}"/>
              </a:ext>
            </a:extLst>
          </p:cNvPr>
          <p:cNvSpPr/>
          <p:nvPr/>
        </p:nvSpPr>
        <p:spPr>
          <a:xfrm>
            <a:off x="4800029" y="988081"/>
            <a:ext cx="1838965" cy="15362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273A28E3-BEE7-F805-8229-EFD3E738E697}"/>
              </a:ext>
            </a:extLst>
          </p:cNvPr>
          <p:cNvSpPr/>
          <p:nvPr/>
        </p:nvSpPr>
        <p:spPr>
          <a:xfrm>
            <a:off x="2851927" y="988081"/>
            <a:ext cx="1838965" cy="153623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16C5CDA-6108-1AA9-8F6B-D4ED7321AF3E}"/>
              </a:ext>
            </a:extLst>
          </p:cNvPr>
          <p:cNvSpPr txBox="1"/>
          <p:nvPr/>
        </p:nvSpPr>
        <p:spPr>
          <a:xfrm>
            <a:off x="5276982" y="1542946"/>
            <a:ext cx="8963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무제한</a:t>
            </a:r>
            <a:endParaRPr lang="en-US" altLang="ko-KR" sz="2000" b="1" spc="-15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수강</a:t>
            </a: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23720932-9322-85EC-4478-14D2EE46E74A}"/>
              </a:ext>
            </a:extLst>
          </p:cNvPr>
          <p:cNvSpPr/>
          <p:nvPr/>
        </p:nvSpPr>
        <p:spPr>
          <a:xfrm>
            <a:off x="912185" y="988081"/>
            <a:ext cx="1838965" cy="153623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43CFF4F-2E44-A1F6-1C94-E17D8A09B512}"/>
              </a:ext>
            </a:extLst>
          </p:cNvPr>
          <p:cNvSpPr txBox="1"/>
          <p:nvPr/>
        </p:nvSpPr>
        <p:spPr>
          <a:xfrm>
            <a:off x="301452" y="255087"/>
            <a:ext cx="5410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8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급 </a:t>
            </a:r>
            <a:r>
              <a:rPr lang="en-US" altLang="ko-KR" sz="28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28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 미래패스의 파격적인 혜택</a:t>
            </a:r>
            <a:endParaRPr lang="en-US" altLang="ko-KR" sz="28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FE83A42-6EF7-4C0D-D3CA-C81F4CBC42E5}"/>
              </a:ext>
            </a:extLst>
          </p:cNvPr>
          <p:cNvSpPr txBox="1"/>
          <p:nvPr/>
        </p:nvSpPr>
        <p:spPr>
          <a:xfrm>
            <a:off x="3106864" y="1512389"/>
            <a:ext cx="13340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20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ko-KR" altLang="en-US" sz="2000" b="1" spc="-15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천원대</a:t>
            </a:r>
            <a:endParaRPr lang="en-US" altLang="ko-KR" sz="2000" b="1" spc="-15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b="1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갓성비</a:t>
            </a:r>
            <a:endParaRPr lang="ko-KR" altLang="en-US" sz="20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8BE452E-8FF8-1B64-C2EE-35B5A5F4CC83}"/>
              </a:ext>
            </a:extLst>
          </p:cNvPr>
          <p:cNvSpPr txBox="1"/>
          <p:nvPr/>
        </p:nvSpPr>
        <p:spPr>
          <a:xfrm>
            <a:off x="1471548" y="1466027"/>
            <a:ext cx="7793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100%</a:t>
            </a:r>
          </a:p>
          <a:p>
            <a:pPr algn="ctr"/>
            <a:r>
              <a:rPr lang="ko-KR" altLang="en-US" sz="20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환급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9D969EF-18C2-02A9-D49F-9F514B4C2170}"/>
              </a:ext>
            </a:extLst>
          </p:cNvPr>
          <p:cNvSpPr txBox="1"/>
          <p:nvPr/>
        </p:nvSpPr>
        <p:spPr>
          <a:xfrm>
            <a:off x="1147825" y="1189028"/>
            <a:ext cx="1367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수강기간 내 합격 시</a:t>
            </a:r>
            <a:endParaRPr lang="en-US" altLang="ko-KR" sz="12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9DE9703-D80A-B027-EF03-244BD0E09091}"/>
              </a:ext>
            </a:extLst>
          </p:cNvPr>
          <p:cNvSpPr txBox="1"/>
          <p:nvPr/>
        </p:nvSpPr>
        <p:spPr>
          <a:xfrm>
            <a:off x="3257488" y="1189028"/>
            <a:ext cx="1027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파격적 </a:t>
            </a:r>
            <a:r>
              <a:rPr lang="ko-KR" altLang="en-US" sz="1200" b="1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혜택가</a:t>
            </a:r>
            <a:endParaRPr lang="en-US" altLang="ko-KR" sz="12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D6D2E9E-9395-04AB-4927-03370EC13CDD}"/>
              </a:ext>
            </a:extLst>
          </p:cNvPr>
          <p:cNvSpPr txBox="1"/>
          <p:nvPr/>
        </p:nvSpPr>
        <p:spPr>
          <a:xfrm>
            <a:off x="4715960" y="1189028"/>
            <a:ext cx="1853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일행</a:t>
            </a:r>
            <a:r>
              <a:rPr lang="en-US" altLang="ko-KR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교정직</a:t>
            </a:r>
            <a:r>
              <a:rPr lang="en-US" altLang="ko-KR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 과목</a:t>
            </a:r>
            <a:r>
              <a:rPr lang="en-US" altLang="ko-KR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 강사</a:t>
            </a:r>
            <a:endParaRPr lang="en-US" altLang="ko-KR" sz="12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3A66168-727E-5ABB-1BC2-6242B5019A56}"/>
              </a:ext>
            </a:extLst>
          </p:cNvPr>
          <p:cNvSpPr txBox="1"/>
          <p:nvPr/>
        </p:nvSpPr>
        <p:spPr>
          <a:xfrm>
            <a:off x="885056" y="2259920"/>
            <a:ext cx="18389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제세공과금 및 혜택 차감 후 환급</a:t>
            </a:r>
          </a:p>
        </p:txBody>
      </p: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067A9AE2-DDD1-8091-2229-CDA35C73CBB1}"/>
              </a:ext>
            </a:extLst>
          </p:cNvPr>
          <p:cNvCxnSpPr>
            <a:cxnSpLocks/>
          </p:cNvCxnSpPr>
          <p:nvPr/>
        </p:nvCxnSpPr>
        <p:spPr>
          <a:xfrm>
            <a:off x="569106" y="778307"/>
            <a:ext cx="48837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3BE0248-8861-8DCA-B864-BF0DDE13E5E5}"/>
              </a:ext>
            </a:extLst>
          </p:cNvPr>
          <p:cNvSpPr/>
          <p:nvPr/>
        </p:nvSpPr>
        <p:spPr>
          <a:xfrm>
            <a:off x="6738635" y="988081"/>
            <a:ext cx="1838965" cy="15362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B1DD3E9-56DD-AB40-A90A-2185233AD47C}"/>
              </a:ext>
            </a:extLst>
          </p:cNvPr>
          <p:cNvSpPr txBox="1"/>
          <p:nvPr/>
        </p:nvSpPr>
        <p:spPr>
          <a:xfrm>
            <a:off x="6877030" y="1561874"/>
            <a:ext cx="14414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지원금</a:t>
            </a:r>
            <a:endParaRPr lang="en-US" altLang="ko-KR" sz="2000" b="1" spc="-15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지급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AC2B03E-FEA1-E0F0-FE3C-18F55C5CEB10}"/>
              </a:ext>
            </a:extLst>
          </p:cNvPr>
          <p:cNvSpPr txBox="1"/>
          <p:nvPr/>
        </p:nvSpPr>
        <p:spPr>
          <a:xfrm>
            <a:off x="7010369" y="1189028"/>
            <a:ext cx="11977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시작을 더 가볍게</a:t>
            </a:r>
            <a:endParaRPr lang="en-US" altLang="ko-KR" sz="12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DADA3FA-60E8-3626-9B08-5822FE90BCA6}"/>
              </a:ext>
            </a:extLst>
          </p:cNvPr>
          <p:cNvSpPr txBox="1"/>
          <p:nvPr/>
        </p:nvSpPr>
        <p:spPr>
          <a:xfrm>
            <a:off x="2927112" y="2259921"/>
            <a:ext cx="16610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3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2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 상품 구매 시</a:t>
            </a: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B495523-B2F1-10CF-98EF-41E2989B465A}"/>
              </a:ext>
            </a:extLst>
          </p:cNvPr>
          <p:cNvSpPr/>
          <p:nvPr/>
        </p:nvSpPr>
        <p:spPr>
          <a:xfrm>
            <a:off x="4473065" y="2578581"/>
            <a:ext cx="499872" cy="4998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+</a:t>
            </a:r>
            <a:endParaRPr lang="ko-KR" altLang="en-US" sz="3200" dirty="0"/>
          </a:p>
        </p:txBody>
      </p: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611FF6E7-F096-423E-20F7-F40A255D8134}"/>
              </a:ext>
            </a:extLst>
          </p:cNvPr>
          <p:cNvSpPr/>
          <p:nvPr/>
        </p:nvSpPr>
        <p:spPr>
          <a:xfrm>
            <a:off x="1909114" y="3244587"/>
            <a:ext cx="1838965" cy="153623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1EEE288-F26C-3604-2C29-DE8CA037C2EA}"/>
              </a:ext>
            </a:extLst>
          </p:cNvPr>
          <p:cNvSpPr txBox="1"/>
          <p:nvPr/>
        </p:nvSpPr>
        <p:spPr>
          <a:xfrm>
            <a:off x="2027751" y="3722533"/>
            <a:ext cx="15474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집 중 학 습</a:t>
            </a:r>
            <a:endParaRPr lang="en-US" altLang="ko-KR" sz="2000" b="1" spc="-15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b="1" spc="-15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</a:t>
            </a:r>
            <a:r>
              <a:rPr lang="ko-KR" altLang="en-US" sz="20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로 그 램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47E07F4-F73B-F8CA-4867-9B420F8C94F7}"/>
              </a:ext>
            </a:extLst>
          </p:cNvPr>
          <p:cNvSpPr txBox="1"/>
          <p:nvPr/>
        </p:nvSpPr>
        <p:spPr>
          <a:xfrm>
            <a:off x="2083564" y="3445534"/>
            <a:ext cx="1502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노베를</a:t>
            </a:r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위한 집중 관리</a:t>
            </a:r>
            <a:endParaRPr lang="en-US" altLang="ko-KR" sz="12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C232BBC-3FEC-378E-9D2D-44CE3EB3B167}"/>
              </a:ext>
            </a:extLst>
          </p:cNvPr>
          <p:cNvSpPr txBox="1"/>
          <p:nvPr/>
        </p:nvSpPr>
        <p:spPr>
          <a:xfrm>
            <a:off x="1881985" y="4516426"/>
            <a:ext cx="18389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출결</a:t>
            </a: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체크 </a:t>
            </a: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테스트</a:t>
            </a: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6EC071C2-922E-103F-C5B4-50ABAED92029}"/>
              </a:ext>
            </a:extLst>
          </p:cNvPr>
          <p:cNvSpPr/>
          <p:nvPr/>
        </p:nvSpPr>
        <p:spPr>
          <a:xfrm>
            <a:off x="3947552" y="3244587"/>
            <a:ext cx="1838965" cy="15362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426D231-AF36-FE40-8FFE-ECA73DF36751}"/>
              </a:ext>
            </a:extLst>
          </p:cNvPr>
          <p:cNvSpPr txBox="1"/>
          <p:nvPr/>
        </p:nvSpPr>
        <p:spPr>
          <a:xfrm>
            <a:off x="3978329" y="3722533"/>
            <a:ext cx="1749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G-TELP/</a:t>
            </a:r>
            <a:r>
              <a:rPr lang="ko-KR" altLang="en-US" sz="2000" b="1" spc="-15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한능검</a:t>
            </a:r>
            <a:endParaRPr lang="en-US" altLang="ko-KR" sz="2000" b="1" spc="-15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무료 제공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10C0956-215C-08D2-DAA7-B33050392184}"/>
              </a:ext>
            </a:extLst>
          </p:cNvPr>
          <p:cNvSpPr txBox="1"/>
          <p:nvPr/>
        </p:nvSpPr>
        <p:spPr>
          <a:xfrm>
            <a:off x="4149359" y="3445534"/>
            <a:ext cx="1601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</a:rPr>
              <a:t>공인자격대체 과목</a:t>
            </a:r>
            <a:endParaRPr lang="en-US" altLang="ko-KR" sz="12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4AE20576-F6CA-EB48-CCB7-2181C71A783F}"/>
              </a:ext>
            </a:extLst>
          </p:cNvPr>
          <p:cNvSpPr/>
          <p:nvPr/>
        </p:nvSpPr>
        <p:spPr>
          <a:xfrm>
            <a:off x="5957547" y="3244587"/>
            <a:ext cx="1838965" cy="7307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68F29B2-1BBC-9453-244F-E89398D960CC}"/>
              </a:ext>
            </a:extLst>
          </p:cNvPr>
          <p:cNvSpPr txBox="1"/>
          <p:nvPr/>
        </p:nvSpPr>
        <p:spPr>
          <a:xfrm>
            <a:off x="6096000" y="3538522"/>
            <a:ext cx="1601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합격 실전 모의고사</a:t>
            </a:r>
          </a:p>
        </p:txBody>
      </p:sp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03B9F418-A08B-19F6-0F08-11C453A65272}"/>
              </a:ext>
            </a:extLst>
          </p:cNvPr>
          <p:cNvSpPr/>
          <p:nvPr/>
        </p:nvSpPr>
        <p:spPr>
          <a:xfrm>
            <a:off x="5957547" y="4050047"/>
            <a:ext cx="1838965" cy="7307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CFAEC84-CEE3-C1AE-58C9-BC1BC01D3A6A}"/>
              </a:ext>
            </a:extLst>
          </p:cNvPr>
          <p:cNvSpPr txBox="1"/>
          <p:nvPr/>
        </p:nvSpPr>
        <p:spPr>
          <a:xfrm>
            <a:off x="6166365" y="3243063"/>
            <a:ext cx="1601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-150" dirty="0">
                <a:latin typeface="+mn-ea"/>
              </a:rPr>
              <a:t>미래인재 전국 모의고사</a:t>
            </a:r>
            <a:endParaRPr lang="en-US" altLang="ko-KR" sz="10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1B317DF-7B46-4167-B693-DD181455BEB7}"/>
              </a:ext>
            </a:extLst>
          </p:cNvPr>
          <p:cNvSpPr txBox="1"/>
          <p:nvPr/>
        </p:nvSpPr>
        <p:spPr>
          <a:xfrm>
            <a:off x="5878447" y="4423784"/>
            <a:ext cx="2036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50" dirty="0">
                <a:solidFill>
                  <a:srgbClr val="FF1D1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미래패스 전용 커뮤니티</a:t>
            </a:r>
            <a:endParaRPr lang="en-US" altLang="ko-KR" sz="1400" b="1" spc="-150" dirty="0">
              <a:solidFill>
                <a:srgbClr val="FF1D1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E9FB598-1145-1968-4FE1-6F1BE1C331BF}"/>
              </a:ext>
            </a:extLst>
          </p:cNvPr>
          <p:cNvSpPr txBox="1"/>
          <p:nvPr/>
        </p:nvSpPr>
        <p:spPr>
          <a:xfrm>
            <a:off x="6166365" y="4128325"/>
            <a:ext cx="1601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50" dirty="0">
                <a:latin typeface="+mn-ea"/>
              </a:rPr>
              <a:t>패스 전용 빠른 </a:t>
            </a:r>
            <a:r>
              <a:rPr lang="en-US" altLang="ko-KR" sz="1000" b="1" spc="-150" dirty="0">
                <a:latin typeface="+mn-ea"/>
              </a:rPr>
              <a:t>Q&amp;A </a:t>
            </a:r>
            <a:r>
              <a:rPr lang="ko-KR" altLang="en-US" sz="1000" b="1" spc="-150" dirty="0">
                <a:latin typeface="+mn-ea"/>
              </a:rPr>
              <a:t>서비스</a:t>
            </a:r>
            <a:endParaRPr lang="en-US" altLang="ko-KR" sz="1000" b="1" spc="-150" dirty="0">
              <a:latin typeface="+mn-ea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49D4119-E35B-9DB1-A268-114AF101E442}"/>
              </a:ext>
            </a:extLst>
          </p:cNvPr>
          <p:cNvSpPr txBox="1"/>
          <p:nvPr/>
        </p:nvSpPr>
        <p:spPr>
          <a:xfrm>
            <a:off x="5286760" y="2259921"/>
            <a:ext cx="7761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PSAT 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제외</a:t>
            </a:r>
          </a:p>
        </p:txBody>
      </p:sp>
    </p:spTree>
    <p:extLst>
      <p:ext uri="{BB962C8B-B14F-4D97-AF65-F5344CB8AC3E}">
        <p14:creationId xmlns:p14="http://schemas.microsoft.com/office/powerpoint/2010/main" val="3919380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Group 87">
            <a:extLst>
              <a:ext uri="{FF2B5EF4-FFF2-40B4-BE49-F238E27FC236}">
                <a16:creationId xmlns:a16="http://schemas.microsoft.com/office/drawing/2014/main" id="{194687D0-02B1-A2C5-2F4D-7716CCCE11E9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761527" cy="225992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+mn-ea"/>
                        </a:rPr>
                        <a:t>유의 사항 확인하기 </a:t>
                      </a:r>
                      <a:r>
                        <a:rPr lang="ko-KR" altLang="en-US" sz="800" dirty="0" err="1">
                          <a:latin typeface="+mn-ea"/>
                        </a:rPr>
                        <a:t>클릭시</a:t>
                      </a:r>
                      <a:r>
                        <a:rPr lang="ko-KR" altLang="en-US" sz="800" dirty="0">
                          <a:latin typeface="+mn-ea"/>
                        </a:rPr>
                        <a:t> </a:t>
                      </a:r>
                      <a:r>
                        <a:rPr lang="en-US" altLang="ko-KR" sz="800" dirty="0">
                          <a:latin typeface="+mn-ea"/>
                        </a:rPr>
                        <a:t>18P</a:t>
                      </a:r>
                      <a:r>
                        <a:rPr lang="ko-KR" altLang="en-US" sz="800" dirty="0">
                          <a:latin typeface="+mn-ea"/>
                        </a:rPr>
                        <a:t>로 앵커 </a:t>
                      </a:r>
                      <a:r>
                        <a:rPr lang="ko-KR" altLang="en-US" sz="800" dirty="0" err="1">
                          <a:latin typeface="+mn-ea"/>
                        </a:rPr>
                        <a:t>요청드립니다</a:t>
                      </a:r>
                      <a:r>
                        <a:rPr lang="en-US" altLang="ko-KR" sz="800" dirty="0">
                          <a:latin typeface="+mn-ea"/>
                        </a:rPr>
                        <a:t>.</a:t>
                      </a: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latin typeface="+mn-ea"/>
                        </a:rPr>
                        <a:t>환승하기 신청 후 강의 결제 시 적립금 </a:t>
                      </a:r>
                      <a:r>
                        <a:rPr lang="en-US" altLang="ko-KR" sz="800" b="0" dirty="0">
                          <a:latin typeface="+mn-ea"/>
                        </a:rPr>
                        <a:t>5</a:t>
                      </a:r>
                      <a:r>
                        <a:rPr lang="ko-KR" altLang="en-US" sz="800" b="0" dirty="0">
                          <a:latin typeface="+mn-ea"/>
                        </a:rPr>
                        <a:t>만 </a:t>
                      </a:r>
                      <a:r>
                        <a:rPr lang="en-US" altLang="ko-KR" sz="800" b="0" dirty="0">
                          <a:latin typeface="+mn-ea"/>
                        </a:rPr>
                        <a:t>P </a:t>
                      </a:r>
                      <a:r>
                        <a:rPr lang="ko-KR" altLang="en-US" sz="800" b="0" dirty="0">
                          <a:latin typeface="+mn-ea"/>
                        </a:rPr>
                        <a:t>제공 요청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B1375C-4289-63E6-7C96-441323E2801B}"/>
              </a:ext>
            </a:extLst>
          </p:cNvPr>
          <p:cNvSpPr/>
          <p:nvPr/>
        </p:nvSpPr>
        <p:spPr>
          <a:xfrm>
            <a:off x="234892" y="255373"/>
            <a:ext cx="8976219" cy="63719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6334" y="6500307"/>
            <a:ext cx="2743200" cy="365125"/>
          </a:xfrm>
        </p:spPr>
        <p:txBody>
          <a:bodyPr/>
          <a:lstStyle/>
          <a:p>
            <a:fld id="{25B2F904-7F78-4D1F-ADDF-5DB809D73A02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13" name="모서리가 둥근 직사각형 54">
            <a:extLst>
              <a:ext uri="{FF2B5EF4-FFF2-40B4-BE49-F238E27FC236}">
                <a16:creationId xmlns:a16="http://schemas.microsoft.com/office/drawing/2014/main" id="{44450242-DF9D-7FB3-EFBE-9C9A43763E6A}"/>
              </a:ext>
            </a:extLst>
          </p:cNvPr>
          <p:cNvSpPr/>
          <p:nvPr/>
        </p:nvSpPr>
        <p:spPr>
          <a:xfrm>
            <a:off x="1374569" y="5182567"/>
            <a:ext cx="6925977" cy="4335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C93AD5-572F-2532-B63E-950B7D76B9BE}"/>
              </a:ext>
            </a:extLst>
          </p:cNvPr>
          <p:cNvSpPr txBox="1"/>
          <p:nvPr/>
        </p:nvSpPr>
        <p:spPr>
          <a:xfrm>
            <a:off x="1373438" y="5262131"/>
            <a:ext cx="3384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월 </a:t>
            </a:r>
            <a:r>
              <a:rPr lang="en-US" altLang="ko-KR" sz="1600" b="1" spc="-150" dirty="0">
                <a:latin typeface="+mn-ea"/>
              </a:rPr>
              <a:t>9</a:t>
            </a:r>
            <a:r>
              <a:rPr lang="ko-KR" altLang="en-US" sz="1600" b="1" spc="-150" dirty="0">
                <a:latin typeface="+mn-ea"/>
              </a:rPr>
              <a:t>천원대로 </a:t>
            </a:r>
            <a:r>
              <a:rPr lang="en-US" altLang="ko-KR" sz="1600" b="1" spc="-150" dirty="0">
                <a:latin typeface="+mn-ea"/>
              </a:rPr>
              <a:t>7</a:t>
            </a:r>
            <a:r>
              <a:rPr lang="ko-KR" altLang="en-US" sz="1600" b="1" spc="-150" dirty="0">
                <a:latin typeface="+mn-ea"/>
              </a:rPr>
              <a:t>급 강의 무제한 수강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CDD7EC-1A71-9148-A435-82EC00E41E1D}"/>
              </a:ext>
            </a:extLst>
          </p:cNvPr>
          <p:cNvSpPr txBox="1"/>
          <p:nvPr/>
        </p:nvSpPr>
        <p:spPr>
          <a:xfrm>
            <a:off x="4965205" y="4667282"/>
            <a:ext cx="30088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수강 기간 내 합격 시 </a:t>
            </a:r>
            <a:r>
              <a:rPr lang="en-US" altLang="ko-KR" sz="6000" b="1" i="1" spc="-150" dirty="0">
                <a:solidFill>
                  <a:srgbClr val="FF0000"/>
                </a:solidFill>
                <a:latin typeface="+mn-ea"/>
              </a:rPr>
              <a:t>0</a:t>
            </a:r>
            <a:r>
              <a:rPr lang="ko-KR" altLang="en-US" sz="1600" b="1" spc="-150" dirty="0">
                <a:latin typeface="+mn-ea"/>
              </a:rPr>
              <a:t>원</a:t>
            </a:r>
            <a:endParaRPr lang="ko-KR" altLang="en-US" sz="1400" b="1" spc="-150" dirty="0">
              <a:latin typeface="+mn-ea"/>
            </a:endParaRPr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8DE82F32-08B6-42AC-C781-BA1549A08818}"/>
              </a:ext>
            </a:extLst>
          </p:cNvPr>
          <p:cNvSpPr/>
          <p:nvPr/>
        </p:nvSpPr>
        <p:spPr>
          <a:xfrm rot="5400000">
            <a:off x="4972510" y="5370337"/>
            <a:ext cx="141683" cy="12214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C3485A0-A07E-F53E-4994-9323D089FF52}"/>
              </a:ext>
            </a:extLst>
          </p:cNvPr>
          <p:cNvSpPr/>
          <p:nvPr/>
        </p:nvSpPr>
        <p:spPr>
          <a:xfrm>
            <a:off x="3606485" y="1407010"/>
            <a:ext cx="2264681" cy="6182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D46676D-1CAA-478C-0E6C-2C83294F6C6E}"/>
              </a:ext>
            </a:extLst>
          </p:cNvPr>
          <p:cNvSpPr/>
          <p:nvPr/>
        </p:nvSpPr>
        <p:spPr>
          <a:xfrm>
            <a:off x="718250" y="1407010"/>
            <a:ext cx="2264681" cy="6182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286E51-AC98-46AE-9A25-AC0C0DFA6656}"/>
              </a:ext>
            </a:extLst>
          </p:cNvPr>
          <p:cNvSpPr txBox="1"/>
          <p:nvPr/>
        </p:nvSpPr>
        <p:spPr>
          <a:xfrm>
            <a:off x="548460" y="982757"/>
            <a:ext cx="2392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300" dirty="0">
                <a:latin typeface="+mn-ea"/>
              </a:rPr>
              <a:t>3</a:t>
            </a:r>
            <a:r>
              <a:rPr lang="ko-KR" altLang="en-US" sz="2000" b="1" spc="-300" dirty="0">
                <a:latin typeface="+mn-ea"/>
              </a:rPr>
              <a:t>년 </a:t>
            </a:r>
            <a:r>
              <a:rPr lang="en-US" altLang="ko-KR" sz="2000" b="1" spc="-300" dirty="0">
                <a:latin typeface="+mn-ea"/>
              </a:rPr>
              <a:t>7</a:t>
            </a:r>
            <a:r>
              <a:rPr lang="ko-KR" altLang="en-US" sz="2000" b="1" spc="-300" dirty="0">
                <a:latin typeface="+mn-ea"/>
              </a:rPr>
              <a:t>급 </a:t>
            </a:r>
            <a:r>
              <a:rPr lang="en-US" altLang="ko-KR" sz="2000" b="1" spc="-300" dirty="0">
                <a:latin typeface="+mn-ea"/>
              </a:rPr>
              <a:t>0</a:t>
            </a:r>
            <a:r>
              <a:rPr lang="ko-KR" altLang="en-US" sz="2000" b="1" spc="-300" dirty="0">
                <a:latin typeface="+mn-ea"/>
              </a:rPr>
              <a:t>원 미래패스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57F9DB-48DE-C4C2-E8CA-00CD847CD80A}"/>
              </a:ext>
            </a:extLst>
          </p:cNvPr>
          <p:cNvSpPr txBox="1"/>
          <p:nvPr/>
        </p:nvSpPr>
        <p:spPr>
          <a:xfrm>
            <a:off x="3737627" y="1482443"/>
            <a:ext cx="208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· 7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급 일행</a:t>
            </a:r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/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교정 직렬 과목 및 교수 무제한</a:t>
            </a:r>
            <a:b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+mn-ea"/>
              </a:rPr>
            </a:br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· 2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년간 무제한 수강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968358-6D36-CDEC-7F2F-4EF3CCC1C814}"/>
              </a:ext>
            </a:extLst>
          </p:cNvPr>
          <p:cNvSpPr txBox="1"/>
          <p:nvPr/>
        </p:nvSpPr>
        <p:spPr>
          <a:xfrm>
            <a:off x="782180" y="1455300"/>
            <a:ext cx="2209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· 7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급 일행</a:t>
            </a:r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/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교정 직렬 과목 및 교수 무제한</a:t>
            </a:r>
            <a:b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+mn-ea"/>
              </a:rPr>
            </a:br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· 3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년간 무제한 수강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9E05CD-D7E5-EF7E-5365-3D407A1C9123}"/>
              </a:ext>
            </a:extLst>
          </p:cNvPr>
          <p:cNvSpPr txBox="1"/>
          <p:nvPr/>
        </p:nvSpPr>
        <p:spPr>
          <a:xfrm>
            <a:off x="3564365" y="982757"/>
            <a:ext cx="2480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300" dirty="0">
                <a:latin typeface="+mn-ea"/>
              </a:rPr>
              <a:t>2</a:t>
            </a:r>
            <a:r>
              <a:rPr lang="ko-KR" altLang="en-US" sz="2000" b="1" spc="-300" dirty="0">
                <a:latin typeface="+mn-ea"/>
              </a:rPr>
              <a:t>년 </a:t>
            </a:r>
            <a:r>
              <a:rPr lang="en-US" altLang="ko-KR" sz="2000" b="1" spc="-300" dirty="0">
                <a:latin typeface="+mn-ea"/>
              </a:rPr>
              <a:t>7</a:t>
            </a:r>
            <a:r>
              <a:rPr lang="ko-KR" altLang="en-US" sz="2000" b="1" spc="-300" dirty="0">
                <a:latin typeface="+mn-ea"/>
              </a:rPr>
              <a:t>급  </a:t>
            </a:r>
            <a:r>
              <a:rPr lang="en-US" altLang="ko-KR" sz="2000" b="1" spc="-300" dirty="0">
                <a:latin typeface="+mn-ea"/>
              </a:rPr>
              <a:t>0</a:t>
            </a:r>
            <a:r>
              <a:rPr lang="ko-KR" altLang="en-US" sz="2000" b="1" spc="-300" dirty="0">
                <a:latin typeface="+mn-ea"/>
              </a:rPr>
              <a:t>원 미래패스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87606DC-ED27-7627-D5F1-A9B9A4C47AE4}"/>
              </a:ext>
            </a:extLst>
          </p:cNvPr>
          <p:cNvSpPr/>
          <p:nvPr/>
        </p:nvSpPr>
        <p:spPr>
          <a:xfrm>
            <a:off x="6495048" y="1407010"/>
            <a:ext cx="2264681" cy="6182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2976ECF-3DCF-69B1-E6A2-BDFBF1AB9962}"/>
              </a:ext>
            </a:extLst>
          </p:cNvPr>
          <p:cNvSpPr txBox="1"/>
          <p:nvPr/>
        </p:nvSpPr>
        <p:spPr>
          <a:xfrm>
            <a:off x="6698521" y="1482443"/>
            <a:ext cx="21483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· 7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급 일행</a:t>
            </a:r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/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교정 직렬 과목 및 교수 무제한</a:t>
            </a:r>
            <a:b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+mn-ea"/>
              </a:rPr>
            </a:br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· 1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년간 무제한 수강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711E9CA-005E-9150-7CC2-13878B1B5916}"/>
              </a:ext>
            </a:extLst>
          </p:cNvPr>
          <p:cNvSpPr txBox="1"/>
          <p:nvPr/>
        </p:nvSpPr>
        <p:spPr>
          <a:xfrm>
            <a:off x="6454537" y="982757"/>
            <a:ext cx="2305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300" dirty="0">
                <a:latin typeface="+mn-ea"/>
              </a:rPr>
              <a:t>1</a:t>
            </a:r>
            <a:r>
              <a:rPr lang="ko-KR" altLang="en-US" sz="2000" b="1" spc="-300" dirty="0">
                <a:latin typeface="+mn-ea"/>
              </a:rPr>
              <a:t>년 </a:t>
            </a:r>
            <a:r>
              <a:rPr lang="en-US" altLang="ko-KR" sz="2000" b="1" spc="-300" dirty="0">
                <a:latin typeface="+mn-ea"/>
              </a:rPr>
              <a:t>7</a:t>
            </a:r>
            <a:r>
              <a:rPr lang="ko-KR" altLang="en-US" sz="2000" b="1" spc="-300" dirty="0">
                <a:latin typeface="+mn-ea"/>
              </a:rPr>
              <a:t>급 </a:t>
            </a:r>
            <a:r>
              <a:rPr lang="en-US" altLang="ko-KR" sz="2000" b="1" spc="-300" dirty="0">
                <a:latin typeface="+mn-ea"/>
              </a:rPr>
              <a:t>0</a:t>
            </a:r>
            <a:r>
              <a:rPr lang="ko-KR" altLang="en-US" sz="2000" b="1" spc="-300" dirty="0">
                <a:latin typeface="+mn-ea"/>
              </a:rPr>
              <a:t>원 미래패스</a:t>
            </a:r>
          </a:p>
        </p:txBody>
      </p:sp>
      <p:sp>
        <p:nvSpPr>
          <p:cNvPr id="52" name="모서리가 둥근 직사각형 27">
            <a:extLst>
              <a:ext uri="{FF2B5EF4-FFF2-40B4-BE49-F238E27FC236}">
                <a16:creationId xmlns:a16="http://schemas.microsoft.com/office/drawing/2014/main" id="{7B7A6016-5A7E-AE5A-A843-688CCA872AAB}"/>
              </a:ext>
            </a:extLst>
          </p:cNvPr>
          <p:cNvSpPr/>
          <p:nvPr/>
        </p:nvSpPr>
        <p:spPr>
          <a:xfrm>
            <a:off x="6270213" y="1885324"/>
            <a:ext cx="2714350" cy="2027217"/>
          </a:xfrm>
          <a:prstGeom prst="roundRect">
            <a:avLst>
              <a:gd name="adj" fmla="val 4266"/>
            </a:avLst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D7DC8AF-D2D0-9A3E-1C6C-B2FE746E60BB}"/>
              </a:ext>
            </a:extLst>
          </p:cNvPr>
          <p:cNvSpPr txBox="1"/>
          <p:nvPr/>
        </p:nvSpPr>
        <p:spPr>
          <a:xfrm>
            <a:off x="6419313" y="2037156"/>
            <a:ext cx="2430362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spc="-150" dirty="0">
                <a:latin typeface="+mn-ea"/>
              </a:rPr>
              <a:t>7</a:t>
            </a:r>
            <a:r>
              <a:rPr lang="ko-KR" altLang="en-US" sz="1200" spc="-150" dirty="0">
                <a:latin typeface="+mn-ea"/>
              </a:rPr>
              <a:t>급 전 직렬 </a:t>
            </a:r>
            <a:r>
              <a:rPr lang="en-US" altLang="ko-KR" sz="1200" u="sng" spc="-150" dirty="0">
                <a:solidFill>
                  <a:srgbClr val="FF0000"/>
                </a:solidFill>
                <a:latin typeface="+mn-ea"/>
              </a:rPr>
              <a:t>1</a:t>
            </a:r>
            <a:r>
              <a:rPr lang="ko-KR" altLang="en-US" sz="1200" u="sng" spc="-150" dirty="0">
                <a:solidFill>
                  <a:srgbClr val="FF0000"/>
                </a:solidFill>
                <a:latin typeface="+mn-ea"/>
              </a:rPr>
              <a:t>년</a:t>
            </a:r>
            <a:r>
              <a:rPr lang="ko-KR" altLang="en-US" sz="1200" spc="-150" dirty="0">
                <a:latin typeface="+mn-ea"/>
              </a:rPr>
              <a:t> 무제한 수강</a:t>
            </a:r>
            <a:endParaRPr lang="en-US" altLang="ko-KR" sz="1200" spc="-15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spc="-150" dirty="0">
                <a:latin typeface="+mn-ea"/>
              </a:rPr>
              <a:t>전과목</a:t>
            </a:r>
            <a:r>
              <a:rPr lang="en-US" altLang="ko-KR" sz="1200" spc="-150" dirty="0">
                <a:latin typeface="+mn-ea"/>
              </a:rPr>
              <a:t>, </a:t>
            </a:r>
            <a:r>
              <a:rPr lang="ko-KR" altLang="en-US" sz="1200" spc="-150" dirty="0">
                <a:latin typeface="+mn-ea"/>
              </a:rPr>
              <a:t>전 교수 무제한 수강</a:t>
            </a:r>
            <a:endParaRPr lang="en-US" altLang="ko-KR" sz="1200" spc="-15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spc="-150" dirty="0">
                <a:latin typeface="+mn-ea"/>
              </a:rPr>
              <a:t>수강 기간내 합격 시 </a:t>
            </a:r>
            <a:r>
              <a:rPr lang="en-US" altLang="ko-KR" sz="1200" spc="-150" dirty="0">
                <a:latin typeface="+mn-ea"/>
              </a:rPr>
              <a:t>100% </a:t>
            </a:r>
            <a:r>
              <a:rPr lang="ko-KR" altLang="en-US" sz="1200" spc="-150" dirty="0">
                <a:latin typeface="+mn-ea"/>
              </a:rPr>
              <a:t>환급</a:t>
            </a:r>
            <a:endParaRPr lang="en-US" altLang="ko-KR" sz="1200" spc="-15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spc="-150" dirty="0">
                <a:latin typeface="+mn-ea"/>
              </a:rPr>
              <a:t>환승 시 학습지원금 </a:t>
            </a:r>
            <a:r>
              <a:rPr lang="en-US" altLang="ko-KR" sz="1200" spc="-150" dirty="0">
                <a:solidFill>
                  <a:srgbClr val="FF0000"/>
                </a:solidFill>
                <a:latin typeface="+mn-ea"/>
              </a:rPr>
              <a:t>5</a:t>
            </a:r>
            <a:r>
              <a:rPr lang="ko-KR" altLang="en-US" sz="1200" spc="-150" dirty="0">
                <a:solidFill>
                  <a:srgbClr val="FF0000"/>
                </a:solidFill>
                <a:latin typeface="+mn-ea"/>
              </a:rPr>
              <a:t>만</a:t>
            </a:r>
            <a:r>
              <a:rPr lang="en-US" altLang="ko-KR" sz="1200" spc="-150" dirty="0">
                <a:solidFill>
                  <a:srgbClr val="FF0000"/>
                </a:solidFill>
                <a:latin typeface="+mn-ea"/>
              </a:rPr>
              <a:t>P </a:t>
            </a:r>
            <a:r>
              <a:rPr lang="ko-KR" altLang="en-US" sz="1200" spc="-150" dirty="0">
                <a:latin typeface="+mn-ea"/>
              </a:rPr>
              <a:t>지급</a:t>
            </a:r>
            <a:endParaRPr lang="en-US" altLang="ko-KR" sz="1200" spc="-150" dirty="0">
              <a:latin typeface="+mn-ea"/>
            </a:endParaRPr>
          </a:p>
        </p:txBody>
      </p:sp>
      <p:sp>
        <p:nvSpPr>
          <p:cNvPr id="58" name="모서리가 둥근 직사각형 27">
            <a:extLst>
              <a:ext uri="{FF2B5EF4-FFF2-40B4-BE49-F238E27FC236}">
                <a16:creationId xmlns:a16="http://schemas.microsoft.com/office/drawing/2014/main" id="{F6A7A8DC-8F6A-9728-B556-19C2F3924B2B}"/>
              </a:ext>
            </a:extLst>
          </p:cNvPr>
          <p:cNvSpPr/>
          <p:nvPr/>
        </p:nvSpPr>
        <p:spPr>
          <a:xfrm>
            <a:off x="3381650" y="1885324"/>
            <a:ext cx="2714350" cy="2027217"/>
          </a:xfrm>
          <a:prstGeom prst="roundRect">
            <a:avLst>
              <a:gd name="adj" fmla="val 4266"/>
            </a:avLst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70D75D2-4B52-18CF-C935-E5DADC53E2AB}"/>
              </a:ext>
            </a:extLst>
          </p:cNvPr>
          <p:cNvSpPr txBox="1"/>
          <p:nvPr/>
        </p:nvSpPr>
        <p:spPr>
          <a:xfrm>
            <a:off x="3506875" y="2037156"/>
            <a:ext cx="2803330" cy="1441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spc="-150" dirty="0">
                <a:latin typeface="+mn-ea"/>
              </a:rPr>
              <a:t>7</a:t>
            </a:r>
            <a:r>
              <a:rPr lang="ko-KR" altLang="en-US" sz="1200" spc="-150" dirty="0">
                <a:latin typeface="+mn-ea"/>
              </a:rPr>
              <a:t>급 일행</a:t>
            </a:r>
            <a:r>
              <a:rPr lang="en-US" altLang="ko-KR" sz="1200" spc="-150" dirty="0">
                <a:latin typeface="+mn-ea"/>
              </a:rPr>
              <a:t>/</a:t>
            </a:r>
            <a:r>
              <a:rPr lang="ko-KR" altLang="en-US" sz="1200" spc="-150" dirty="0">
                <a:latin typeface="+mn-ea"/>
              </a:rPr>
              <a:t>교정 직렬 </a:t>
            </a:r>
            <a:r>
              <a:rPr lang="en-US" altLang="ko-KR" sz="1200" u="sng" spc="-150" dirty="0">
                <a:solidFill>
                  <a:srgbClr val="FF0000"/>
                </a:solidFill>
                <a:latin typeface="+mn-ea"/>
              </a:rPr>
              <a:t>2</a:t>
            </a:r>
            <a:r>
              <a:rPr lang="ko-KR" altLang="en-US" sz="1200" u="sng" spc="-150" dirty="0">
                <a:solidFill>
                  <a:srgbClr val="FF0000"/>
                </a:solidFill>
                <a:latin typeface="+mn-ea"/>
              </a:rPr>
              <a:t>년</a:t>
            </a:r>
            <a:r>
              <a:rPr lang="en-US" altLang="ko-KR" sz="1200" u="sng" spc="-150" dirty="0">
                <a:solidFill>
                  <a:srgbClr val="FF0000"/>
                </a:solidFill>
                <a:latin typeface="+mn-ea"/>
              </a:rPr>
              <a:t>(+1</a:t>
            </a:r>
            <a:r>
              <a:rPr lang="ko-KR" altLang="en-US" sz="1200" u="sng" spc="-150" dirty="0">
                <a:solidFill>
                  <a:srgbClr val="FF0000"/>
                </a:solidFill>
                <a:latin typeface="+mn-ea"/>
              </a:rPr>
              <a:t>년</a:t>
            </a:r>
            <a:r>
              <a:rPr lang="en-US" altLang="ko-KR" sz="1200" u="sng" spc="-150" dirty="0">
                <a:solidFill>
                  <a:srgbClr val="FF0000"/>
                </a:solidFill>
                <a:latin typeface="+mn-ea"/>
              </a:rPr>
              <a:t>)</a:t>
            </a:r>
            <a:r>
              <a:rPr lang="ko-KR" altLang="en-US" sz="1200" spc="-150" dirty="0">
                <a:latin typeface="+mn-ea"/>
              </a:rPr>
              <a:t> 무제한 수강</a:t>
            </a:r>
            <a:endParaRPr lang="en-US" altLang="ko-KR" sz="1200" spc="-15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spc="-150" dirty="0">
                <a:latin typeface="+mn-ea"/>
              </a:rPr>
              <a:t>전과목</a:t>
            </a:r>
            <a:r>
              <a:rPr lang="en-US" altLang="ko-KR" sz="1200" spc="-150" dirty="0">
                <a:latin typeface="+mn-ea"/>
              </a:rPr>
              <a:t>, </a:t>
            </a:r>
            <a:r>
              <a:rPr lang="ko-KR" altLang="en-US" sz="1200" spc="-150" dirty="0">
                <a:latin typeface="+mn-ea"/>
              </a:rPr>
              <a:t>전 교수 무제한 수강</a:t>
            </a:r>
            <a:endParaRPr lang="en-US" altLang="ko-KR" sz="1200" spc="-15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spc="-150" dirty="0">
                <a:latin typeface="+mn-ea"/>
              </a:rPr>
              <a:t>수강 기간내 합격 시 </a:t>
            </a:r>
            <a:r>
              <a:rPr lang="en-US" altLang="ko-KR" sz="1200" spc="-150" dirty="0">
                <a:latin typeface="+mn-ea"/>
              </a:rPr>
              <a:t>100% </a:t>
            </a:r>
            <a:r>
              <a:rPr lang="ko-KR" altLang="en-US" sz="1200" spc="-150" dirty="0">
                <a:latin typeface="+mn-ea"/>
              </a:rPr>
              <a:t>환급</a:t>
            </a:r>
            <a:endParaRPr lang="en-US" altLang="ko-KR" sz="1200" spc="-15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spc="-150" dirty="0">
                <a:latin typeface="+mn-ea"/>
              </a:rPr>
              <a:t>환승 시 </a:t>
            </a:r>
            <a:r>
              <a:rPr lang="en-US" altLang="ko-KR" sz="1200" spc="-150" dirty="0">
                <a:solidFill>
                  <a:srgbClr val="FF0000"/>
                </a:solidFill>
                <a:latin typeface="+mn-ea"/>
              </a:rPr>
              <a:t>3</a:t>
            </a:r>
            <a:r>
              <a:rPr lang="ko-KR" altLang="en-US" sz="1200" spc="-150" dirty="0">
                <a:solidFill>
                  <a:srgbClr val="FF0000"/>
                </a:solidFill>
                <a:latin typeface="+mn-ea"/>
              </a:rPr>
              <a:t>만원 </a:t>
            </a:r>
            <a:r>
              <a:rPr lang="ko-KR" altLang="en-US" sz="1200" spc="-150" dirty="0">
                <a:latin typeface="+mn-ea"/>
              </a:rPr>
              <a:t>추가 할인</a:t>
            </a:r>
            <a:endParaRPr lang="en-US" altLang="ko-KR" sz="1200" spc="-15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spc="-150" dirty="0">
                <a:latin typeface="+mn-ea"/>
              </a:rPr>
              <a:t>신규</a:t>
            </a:r>
            <a:r>
              <a:rPr lang="en-US" altLang="ko-KR" sz="1200" spc="-150" dirty="0">
                <a:latin typeface="+mn-ea"/>
              </a:rPr>
              <a:t>/</a:t>
            </a:r>
            <a:r>
              <a:rPr lang="ko-KR" altLang="en-US" sz="1200" spc="-150" dirty="0">
                <a:latin typeface="+mn-ea"/>
              </a:rPr>
              <a:t>환승 시 학습지원금 </a:t>
            </a:r>
            <a:r>
              <a:rPr lang="en-US" altLang="ko-KR" sz="1200" spc="-150" dirty="0">
                <a:solidFill>
                  <a:srgbClr val="FF0000"/>
                </a:solidFill>
                <a:latin typeface="+mn-ea"/>
              </a:rPr>
              <a:t>5</a:t>
            </a:r>
            <a:r>
              <a:rPr lang="ko-KR" altLang="en-US" sz="1200" spc="-150" dirty="0">
                <a:solidFill>
                  <a:srgbClr val="FF0000"/>
                </a:solidFill>
                <a:latin typeface="+mn-ea"/>
              </a:rPr>
              <a:t>만</a:t>
            </a:r>
            <a:r>
              <a:rPr lang="en-US" altLang="ko-KR" sz="1200" spc="-150" dirty="0">
                <a:solidFill>
                  <a:srgbClr val="FF0000"/>
                </a:solidFill>
                <a:latin typeface="+mn-ea"/>
              </a:rPr>
              <a:t>P</a:t>
            </a:r>
            <a:r>
              <a:rPr lang="en-US" altLang="ko-KR" sz="1200" spc="-150" dirty="0">
                <a:latin typeface="+mn-ea"/>
              </a:rPr>
              <a:t> </a:t>
            </a:r>
            <a:r>
              <a:rPr lang="ko-KR" altLang="en-US" sz="1200" spc="-150" dirty="0">
                <a:latin typeface="+mn-ea"/>
              </a:rPr>
              <a:t>지급</a:t>
            </a:r>
            <a:endParaRPr lang="en-US" altLang="ko-KR" sz="1200" spc="-150" dirty="0">
              <a:latin typeface="+mn-ea"/>
            </a:endParaRPr>
          </a:p>
        </p:txBody>
      </p:sp>
      <p:sp>
        <p:nvSpPr>
          <p:cNvPr id="61" name="모서리가 둥근 직사각형 27">
            <a:extLst>
              <a:ext uri="{FF2B5EF4-FFF2-40B4-BE49-F238E27FC236}">
                <a16:creationId xmlns:a16="http://schemas.microsoft.com/office/drawing/2014/main" id="{CC50E946-1238-FC1D-56B3-8F0C285E248E}"/>
              </a:ext>
            </a:extLst>
          </p:cNvPr>
          <p:cNvSpPr/>
          <p:nvPr/>
        </p:nvSpPr>
        <p:spPr>
          <a:xfrm>
            <a:off x="485755" y="1885324"/>
            <a:ext cx="2714350" cy="2027217"/>
          </a:xfrm>
          <a:prstGeom prst="roundRect">
            <a:avLst>
              <a:gd name="adj" fmla="val 4266"/>
            </a:avLst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EE53E4C-4649-813E-AEA4-76DD5FE813A2}"/>
              </a:ext>
            </a:extLst>
          </p:cNvPr>
          <p:cNvSpPr txBox="1"/>
          <p:nvPr/>
        </p:nvSpPr>
        <p:spPr>
          <a:xfrm>
            <a:off x="522433" y="2037156"/>
            <a:ext cx="2468857" cy="1441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spc="-150" dirty="0">
                <a:latin typeface="+mn-ea"/>
              </a:rPr>
              <a:t>7</a:t>
            </a:r>
            <a:r>
              <a:rPr lang="ko-KR" altLang="en-US" sz="1200" spc="-150" dirty="0">
                <a:latin typeface="+mn-ea"/>
              </a:rPr>
              <a:t>급 일행</a:t>
            </a:r>
            <a:r>
              <a:rPr lang="en-US" altLang="ko-KR" sz="1200" spc="-150" dirty="0">
                <a:latin typeface="+mn-ea"/>
              </a:rPr>
              <a:t>/</a:t>
            </a:r>
            <a:r>
              <a:rPr lang="ko-KR" altLang="en-US" sz="1200" spc="-150" dirty="0">
                <a:latin typeface="+mn-ea"/>
              </a:rPr>
              <a:t>교정 직렬 </a:t>
            </a:r>
            <a:r>
              <a:rPr lang="en-US" altLang="ko-KR" sz="1200" u="sng" spc="-150" dirty="0">
                <a:solidFill>
                  <a:srgbClr val="FF0000"/>
                </a:solidFill>
                <a:latin typeface="+mn-ea"/>
              </a:rPr>
              <a:t>3</a:t>
            </a:r>
            <a:r>
              <a:rPr lang="ko-KR" altLang="en-US" sz="1200" u="sng" spc="-150" dirty="0">
                <a:solidFill>
                  <a:srgbClr val="FF0000"/>
                </a:solidFill>
                <a:latin typeface="+mn-ea"/>
              </a:rPr>
              <a:t>년</a:t>
            </a:r>
            <a:r>
              <a:rPr lang="ko-KR" altLang="en-US" sz="1200" spc="-150" dirty="0">
                <a:latin typeface="+mn-ea"/>
              </a:rPr>
              <a:t> 무제한 수강</a:t>
            </a:r>
            <a:endParaRPr lang="en-US" altLang="ko-KR" sz="1200" spc="-15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spc="-150" dirty="0">
                <a:latin typeface="+mn-ea"/>
              </a:rPr>
              <a:t>전과목</a:t>
            </a:r>
            <a:r>
              <a:rPr lang="en-US" altLang="ko-KR" sz="1200" spc="-150" dirty="0">
                <a:latin typeface="+mn-ea"/>
              </a:rPr>
              <a:t>, </a:t>
            </a:r>
            <a:r>
              <a:rPr lang="ko-KR" altLang="en-US" sz="1200" spc="-150" dirty="0">
                <a:latin typeface="+mn-ea"/>
              </a:rPr>
              <a:t>전 교수 무제한 수강</a:t>
            </a:r>
            <a:endParaRPr lang="en-US" altLang="ko-KR" sz="1200" spc="-15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spc="-150" dirty="0">
                <a:latin typeface="+mn-ea"/>
              </a:rPr>
              <a:t>수강 기간내 합격 시 </a:t>
            </a:r>
            <a:r>
              <a:rPr lang="en-US" altLang="ko-KR" sz="1200" spc="-150" dirty="0">
                <a:latin typeface="+mn-ea"/>
              </a:rPr>
              <a:t>100% </a:t>
            </a:r>
            <a:r>
              <a:rPr lang="ko-KR" altLang="en-US" sz="1200" spc="-150" dirty="0">
                <a:latin typeface="+mn-ea"/>
              </a:rPr>
              <a:t>환급</a:t>
            </a:r>
            <a:endParaRPr lang="en-US" altLang="ko-KR" sz="1200" spc="-15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spc="-150" dirty="0">
                <a:latin typeface="+mn-ea"/>
              </a:rPr>
              <a:t>환승 시 </a:t>
            </a:r>
            <a:r>
              <a:rPr lang="en-US" altLang="ko-KR" sz="1200" spc="-150" dirty="0">
                <a:solidFill>
                  <a:srgbClr val="FF0000"/>
                </a:solidFill>
                <a:latin typeface="+mn-ea"/>
              </a:rPr>
              <a:t>4</a:t>
            </a:r>
            <a:r>
              <a:rPr lang="ko-KR" altLang="en-US" sz="1200" spc="-150" dirty="0">
                <a:solidFill>
                  <a:srgbClr val="FF0000"/>
                </a:solidFill>
                <a:latin typeface="+mn-ea"/>
              </a:rPr>
              <a:t>만원 </a:t>
            </a:r>
            <a:r>
              <a:rPr lang="ko-KR" altLang="en-US" sz="1200" spc="-150" dirty="0">
                <a:latin typeface="+mn-ea"/>
              </a:rPr>
              <a:t>추가 할인</a:t>
            </a:r>
            <a:endParaRPr lang="en-US" altLang="ko-KR" sz="1200" spc="-15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spc="-150" dirty="0">
                <a:latin typeface="+mn-ea"/>
              </a:rPr>
              <a:t>신규</a:t>
            </a:r>
            <a:r>
              <a:rPr lang="en-US" altLang="ko-KR" sz="1200" spc="-150" dirty="0">
                <a:latin typeface="+mn-ea"/>
              </a:rPr>
              <a:t>/</a:t>
            </a:r>
            <a:r>
              <a:rPr lang="ko-KR" altLang="en-US" sz="1200" spc="-150" dirty="0">
                <a:latin typeface="+mn-ea"/>
              </a:rPr>
              <a:t>환승 시 학습지원금 </a:t>
            </a:r>
            <a:r>
              <a:rPr lang="en-US" altLang="ko-KR" sz="1200" spc="-150" dirty="0">
                <a:solidFill>
                  <a:srgbClr val="FF0000"/>
                </a:solidFill>
                <a:latin typeface="+mn-ea"/>
              </a:rPr>
              <a:t>5</a:t>
            </a:r>
            <a:r>
              <a:rPr lang="ko-KR" altLang="en-US" sz="1200" spc="-150" dirty="0">
                <a:solidFill>
                  <a:srgbClr val="FF0000"/>
                </a:solidFill>
                <a:latin typeface="+mn-ea"/>
              </a:rPr>
              <a:t>만</a:t>
            </a:r>
            <a:r>
              <a:rPr lang="en-US" altLang="ko-KR" sz="1200" spc="-150" dirty="0">
                <a:solidFill>
                  <a:srgbClr val="FF0000"/>
                </a:solidFill>
                <a:latin typeface="+mn-ea"/>
              </a:rPr>
              <a:t>P</a:t>
            </a:r>
            <a:r>
              <a:rPr lang="en-US" altLang="ko-KR" sz="1200" spc="-150" dirty="0">
                <a:latin typeface="+mn-ea"/>
              </a:rPr>
              <a:t> </a:t>
            </a:r>
            <a:r>
              <a:rPr lang="ko-KR" altLang="en-US" sz="1200" spc="-150" dirty="0">
                <a:latin typeface="+mn-ea"/>
              </a:rPr>
              <a:t>지급</a:t>
            </a:r>
            <a:endParaRPr lang="en-US" altLang="ko-KR" sz="1200" spc="-150" dirty="0">
              <a:latin typeface="+mn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62ABF2A-CFA5-9383-53B4-355F27BF7255}"/>
              </a:ext>
            </a:extLst>
          </p:cNvPr>
          <p:cNvSpPr txBox="1"/>
          <p:nvPr/>
        </p:nvSpPr>
        <p:spPr>
          <a:xfrm>
            <a:off x="1368884" y="3666320"/>
            <a:ext cx="1768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spc="-150" dirty="0">
                <a:solidFill>
                  <a:srgbClr val="000000"/>
                </a:solidFill>
                <a:latin typeface="+mn-ea"/>
              </a:rPr>
              <a:t>*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+mn-ea"/>
              </a:rPr>
              <a:t>제세공과금 및 혜택 차감 후 환급</a:t>
            </a:r>
            <a:endParaRPr kumimoji="1" lang="en-US" altLang="ko-KR" sz="1000" b="1" spc="-15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24838B2-1CAF-DC21-685D-FD46B18C8EB4}"/>
              </a:ext>
            </a:extLst>
          </p:cNvPr>
          <p:cNvSpPr txBox="1"/>
          <p:nvPr/>
        </p:nvSpPr>
        <p:spPr>
          <a:xfrm>
            <a:off x="4414673" y="3666320"/>
            <a:ext cx="1768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spc="-150" dirty="0">
                <a:solidFill>
                  <a:srgbClr val="000000"/>
                </a:solidFill>
                <a:latin typeface="+mn-ea"/>
              </a:rPr>
              <a:t>*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+mn-ea"/>
              </a:rPr>
              <a:t>제세공과금 및 혜택 차감 후 환급</a:t>
            </a:r>
            <a:endParaRPr kumimoji="1" lang="en-US" altLang="ko-KR" sz="1000" b="1" spc="-15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A4A27CF-2842-CC9D-45AC-C32349300D7D}"/>
              </a:ext>
            </a:extLst>
          </p:cNvPr>
          <p:cNvSpPr txBox="1"/>
          <p:nvPr/>
        </p:nvSpPr>
        <p:spPr>
          <a:xfrm>
            <a:off x="7216130" y="3666320"/>
            <a:ext cx="1768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spc="-150" dirty="0">
                <a:solidFill>
                  <a:srgbClr val="000000"/>
                </a:solidFill>
                <a:latin typeface="+mn-ea"/>
              </a:rPr>
              <a:t>*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+mn-ea"/>
              </a:rPr>
              <a:t>제세공과금 및 혜택 차감 후 환급</a:t>
            </a:r>
            <a:endParaRPr kumimoji="1" lang="en-US" altLang="ko-KR" sz="1000" b="1" spc="-15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46424DA3-BDF7-10B6-081D-FDBEE63D61C5}"/>
              </a:ext>
            </a:extLst>
          </p:cNvPr>
          <p:cNvSpPr/>
          <p:nvPr/>
        </p:nvSpPr>
        <p:spPr>
          <a:xfrm>
            <a:off x="3409301" y="3976868"/>
            <a:ext cx="2723919" cy="100520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36F2347-FBE1-6FA6-9DC1-7288B919F3F1}"/>
              </a:ext>
            </a:extLst>
          </p:cNvPr>
          <p:cNvSpPr txBox="1"/>
          <p:nvPr/>
        </p:nvSpPr>
        <p:spPr>
          <a:xfrm>
            <a:off x="4322680" y="3989188"/>
            <a:ext cx="6319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spc="-150" dirty="0">
                <a:solidFill>
                  <a:srgbClr val="000000"/>
                </a:solidFill>
                <a:latin typeface="+mn-ea"/>
              </a:rPr>
              <a:t>290,000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+mn-ea"/>
              </a:rPr>
              <a:t>원</a:t>
            </a: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B8D6F20A-95B7-68A5-1AA6-AC0CDCB9B208}"/>
              </a:ext>
            </a:extLst>
          </p:cNvPr>
          <p:cNvCxnSpPr>
            <a:cxnSpLocks/>
          </p:cNvCxnSpPr>
          <p:nvPr/>
        </p:nvCxnSpPr>
        <p:spPr>
          <a:xfrm>
            <a:off x="4352416" y="4107713"/>
            <a:ext cx="6472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1A6C42B5-3917-6B9B-7DDD-6715BF834896}"/>
              </a:ext>
            </a:extLst>
          </p:cNvPr>
          <p:cNvCxnSpPr/>
          <p:nvPr/>
        </p:nvCxnSpPr>
        <p:spPr>
          <a:xfrm flipH="1">
            <a:off x="4616802" y="4107713"/>
            <a:ext cx="382837" cy="128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9F8DDD2A-25E3-E8A2-E962-4FF5D5700FCE}"/>
              </a:ext>
            </a:extLst>
          </p:cNvPr>
          <p:cNvSpPr txBox="1"/>
          <p:nvPr/>
        </p:nvSpPr>
        <p:spPr>
          <a:xfrm>
            <a:off x="3944139" y="4260497"/>
            <a:ext cx="1889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spc="-150" dirty="0">
                <a:solidFill>
                  <a:srgbClr val="000000"/>
                </a:solidFill>
                <a:latin typeface="+mn-ea"/>
              </a:rPr>
              <a:t>240,000</a:t>
            </a:r>
            <a:r>
              <a:rPr kumimoji="1" lang="ko-KR" altLang="en-US" sz="2000" b="1" spc="-150" dirty="0">
                <a:solidFill>
                  <a:srgbClr val="000000"/>
                </a:solidFill>
                <a:latin typeface="+mn-ea"/>
              </a:rPr>
              <a:t>원</a:t>
            </a:r>
          </a:p>
        </p:txBody>
      </p:sp>
      <p:sp>
        <p:nvSpPr>
          <p:cNvPr id="93" name="모서리가 둥근 직사각형 93">
            <a:extLst>
              <a:ext uri="{FF2B5EF4-FFF2-40B4-BE49-F238E27FC236}">
                <a16:creationId xmlns:a16="http://schemas.microsoft.com/office/drawing/2014/main" id="{03AE75EB-3942-65AB-8E6C-BF505C511109}"/>
              </a:ext>
            </a:extLst>
          </p:cNvPr>
          <p:cNvSpPr/>
          <p:nvPr/>
        </p:nvSpPr>
        <p:spPr>
          <a:xfrm>
            <a:off x="3496613" y="4401767"/>
            <a:ext cx="537550" cy="16627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신규</a:t>
            </a: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F08C83BB-CF9C-59D7-E2B9-45CC5D392E48}"/>
              </a:ext>
            </a:extLst>
          </p:cNvPr>
          <p:cNvSpPr/>
          <p:nvPr/>
        </p:nvSpPr>
        <p:spPr>
          <a:xfrm>
            <a:off x="522433" y="3976868"/>
            <a:ext cx="2691646" cy="100520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91161E2-E8E8-C7B0-2B6D-B494736E9A90}"/>
              </a:ext>
            </a:extLst>
          </p:cNvPr>
          <p:cNvSpPr txBox="1"/>
          <p:nvPr/>
        </p:nvSpPr>
        <p:spPr>
          <a:xfrm>
            <a:off x="1678463" y="3989188"/>
            <a:ext cx="6319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spc="-150" dirty="0">
                <a:solidFill>
                  <a:srgbClr val="000000"/>
                </a:solidFill>
                <a:latin typeface="+mn-ea"/>
              </a:rPr>
              <a:t>340,000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+mn-ea"/>
              </a:rPr>
              <a:t>원</a:t>
            </a:r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27BDCDEB-1FDB-183C-CA46-3C61BFC99DFF}"/>
              </a:ext>
            </a:extLst>
          </p:cNvPr>
          <p:cNvCxnSpPr>
            <a:cxnSpLocks/>
          </p:cNvCxnSpPr>
          <p:nvPr/>
        </p:nvCxnSpPr>
        <p:spPr>
          <a:xfrm>
            <a:off x="1708199" y="4107713"/>
            <a:ext cx="6472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8881F909-CC67-25B7-3EF7-7DD3C11352A1}"/>
              </a:ext>
            </a:extLst>
          </p:cNvPr>
          <p:cNvCxnSpPr/>
          <p:nvPr/>
        </p:nvCxnSpPr>
        <p:spPr>
          <a:xfrm flipH="1">
            <a:off x="1972585" y="4107713"/>
            <a:ext cx="382837" cy="128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7CEB5E83-2F6A-404E-6DA1-86E2B9F95D22}"/>
              </a:ext>
            </a:extLst>
          </p:cNvPr>
          <p:cNvSpPr txBox="1"/>
          <p:nvPr/>
        </p:nvSpPr>
        <p:spPr>
          <a:xfrm>
            <a:off x="1057270" y="4260497"/>
            <a:ext cx="1896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spc="-150" dirty="0">
                <a:solidFill>
                  <a:srgbClr val="000000"/>
                </a:solidFill>
                <a:latin typeface="+mn-ea"/>
              </a:rPr>
              <a:t>290,000</a:t>
            </a:r>
            <a:r>
              <a:rPr kumimoji="1" lang="ko-KR" altLang="en-US" sz="2000" b="1" spc="-150" dirty="0">
                <a:solidFill>
                  <a:srgbClr val="000000"/>
                </a:solidFill>
                <a:latin typeface="+mn-ea"/>
              </a:rPr>
              <a:t>원</a:t>
            </a:r>
          </a:p>
        </p:txBody>
      </p:sp>
      <p:sp>
        <p:nvSpPr>
          <p:cNvPr id="131" name="모서리가 둥근 직사각형 93">
            <a:extLst>
              <a:ext uri="{FF2B5EF4-FFF2-40B4-BE49-F238E27FC236}">
                <a16:creationId xmlns:a16="http://schemas.microsoft.com/office/drawing/2014/main" id="{23FF601F-CBFB-6CC7-935D-05E1CD9CC931}"/>
              </a:ext>
            </a:extLst>
          </p:cNvPr>
          <p:cNvSpPr/>
          <p:nvPr/>
        </p:nvSpPr>
        <p:spPr>
          <a:xfrm>
            <a:off x="609744" y="4401767"/>
            <a:ext cx="537550" cy="16627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신규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35D73E5-C48B-9862-C439-2683F7309AA7}"/>
              </a:ext>
            </a:extLst>
          </p:cNvPr>
          <p:cNvSpPr txBox="1"/>
          <p:nvPr/>
        </p:nvSpPr>
        <p:spPr>
          <a:xfrm>
            <a:off x="3944139" y="4549419"/>
            <a:ext cx="1889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spc="-150" dirty="0">
                <a:solidFill>
                  <a:srgbClr val="000000"/>
                </a:solidFill>
                <a:latin typeface="+mn-ea"/>
              </a:rPr>
              <a:t>210,000</a:t>
            </a:r>
            <a:r>
              <a:rPr kumimoji="1" lang="ko-KR" altLang="en-US" sz="2000" b="1" spc="-150" dirty="0">
                <a:solidFill>
                  <a:srgbClr val="000000"/>
                </a:solidFill>
                <a:latin typeface="+mn-ea"/>
              </a:rPr>
              <a:t>원</a:t>
            </a:r>
          </a:p>
        </p:txBody>
      </p:sp>
      <p:sp>
        <p:nvSpPr>
          <p:cNvPr id="133" name="모서리가 둥근 직사각형 93">
            <a:extLst>
              <a:ext uri="{FF2B5EF4-FFF2-40B4-BE49-F238E27FC236}">
                <a16:creationId xmlns:a16="http://schemas.microsoft.com/office/drawing/2014/main" id="{2188C9A5-AA32-5313-4B10-61D699462E8A}"/>
              </a:ext>
            </a:extLst>
          </p:cNvPr>
          <p:cNvSpPr/>
          <p:nvPr/>
        </p:nvSpPr>
        <p:spPr>
          <a:xfrm>
            <a:off x="3496613" y="4695123"/>
            <a:ext cx="537550" cy="16627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환승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DC5567A-2563-3D8C-B112-EA7B4AE368B5}"/>
              </a:ext>
            </a:extLst>
          </p:cNvPr>
          <p:cNvSpPr txBox="1"/>
          <p:nvPr/>
        </p:nvSpPr>
        <p:spPr>
          <a:xfrm>
            <a:off x="1057270" y="4549419"/>
            <a:ext cx="1896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spc="-150" dirty="0">
                <a:solidFill>
                  <a:srgbClr val="000000"/>
                </a:solidFill>
                <a:latin typeface="+mn-ea"/>
              </a:rPr>
              <a:t>250,000</a:t>
            </a:r>
            <a:r>
              <a:rPr kumimoji="1" lang="ko-KR" altLang="en-US" sz="2000" b="1" spc="-150" dirty="0">
                <a:solidFill>
                  <a:srgbClr val="000000"/>
                </a:solidFill>
                <a:latin typeface="+mn-ea"/>
              </a:rPr>
              <a:t>원</a:t>
            </a:r>
          </a:p>
        </p:txBody>
      </p:sp>
      <p:sp>
        <p:nvSpPr>
          <p:cNvPr id="135" name="모서리가 둥근 직사각형 93">
            <a:extLst>
              <a:ext uri="{FF2B5EF4-FFF2-40B4-BE49-F238E27FC236}">
                <a16:creationId xmlns:a16="http://schemas.microsoft.com/office/drawing/2014/main" id="{B00972F4-31F3-9008-F780-F219E0DA227F}"/>
              </a:ext>
            </a:extLst>
          </p:cNvPr>
          <p:cNvSpPr/>
          <p:nvPr/>
        </p:nvSpPr>
        <p:spPr>
          <a:xfrm>
            <a:off x="609744" y="4695123"/>
            <a:ext cx="537550" cy="16627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환승</a:t>
            </a:r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900118FC-79BB-E0CF-6655-6F6DCAB7861D}"/>
              </a:ext>
            </a:extLst>
          </p:cNvPr>
          <p:cNvSpPr/>
          <p:nvPr/>
        </p:nvSpPr>
        <p:spPr>
          <a:xfrm>
            <a:off x="6310205" y="3976868"/>
            <a:ext cx="2723919" cy="100520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BC2AC39A-C77C-FCFD-E582-3F1C06EB7140}"/>
              </a:ext>
            </a:extLst>
          </p:cNvPr>
          <p:cNvSpPr txBox="1"/>
          <p:nvPr/>
        </p:nvSpPr>
        <p:spPr>
          <a:xfrm>
            <a:off x="7223584" y="3989188"/>
            <a:ext cx="6319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spc="-150" dirty="0">
                <a:solidFill>
                  <a:srgbClr val="000000"/>
                </a:solidFill>
                <a:latin typeface="+mn-ea"/>
              </a:rPr>
              <a:t>190,000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+mn-ea"/>
              </a:rPr>
              <a:t>원</a:t>
            </a:r>
          </a:p>
        </p:txBody>
      </p: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D28AC55F-2A5D-209D-FB66-81EEDF8C26C5}"/>
              </a:ext>
            </a:extLst>
          </p:cNvPr>
          <p:cNvCxnSpPr>
            <a:cxnSpLocks/>
          </p:cNvCxnSpPr>
          <p:nvPr/>
        </p:nvCxnSpPr>
        <p:spPr>
          <a:xfrm>
            <a:off x="7253320" y="4107713"/>
            <a:ext cx="6472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F624DCE2-7402-0626-2083-5BFF81047B8D}"/>
              </a:ext>
            </a:extLst>
          </p:cNvPr>
          <p:cNvCxnSpPr/>
          <p:nvPr/>
        </p:nvCxnSpPr>
        <p:spPr>
          <a:xfrm flipH="1">
            <a:off x="7517706" y="4107713"/>
            <a:ext cx="382837" cy="128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7396A4FC-93DD-A9FA-E7F6-BCECD6F99789}"/>
              </a:ext>
            </a:extLst>
          </p:cNvPr>
          <p:cNvSpPr txBox="1"/>
          <p:nvPr/>
        </p:nvSpPr>
        <p:spPr>
          <a:xfrm>
            <a:off x="6935067" y="4260497"/>
            <a:ext cx="1698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spc="-150" dirty="0">
                <a:solidFill>
                  <a:srgbClr val="000000"/>
                </a:solidFill>
                <a:latin typeface="+mn-ea"/>
              </a:rPr>
              <a:t>190,000</a:t>
            </a:r>
            <a:r>
              <a:rPr kumimoji="1" lang="ko-KR" altLang="en-US" sz="2000" b="1" spc="-150" dirty="0">
                <a:solidFill>
                  <a:srgbClr val="000000"/>
                </a:solidFill>
                <a:latin typeface="+mn-ea"/>
              </a:rPr>
              <a:t>원</a:t>
            </a:r>
          </a:p>
        </p:txBody>
      </p:sp>
      <p:sp>
        <p:nvSpPr>
          <p:cNvPr id="144" name="모서리가 둥근 직사각형 93">
            <a:extLst>
              <a:ext uri="{FF2B5EF4-FFF2-40B4-BE49-F238E27FC236}">
                <a16:creationId xmlns:a16="http://schemas.microsoft.com/office/drawing/2014/main" id="{C470634C-BDAD-D4B8-70F5-BECD008CD5CE}"/>
              </a:ext>
            </a:extLst>
          </p:cNvPr>
          <p:cNvSpPr/>
          <p:nvPr/>
        </p:nvSpPr>
        <p:spPr>
          <a:xfrm>
            <a:off x="6397517" y="4401767"/>
            <a:ext cx="537550" cy="16627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신규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CFEA5D2B-DC1A-3CA9-6BDF-9E96A38F0186}"/>
              </a:ext>
            </a:extLst>
          </p:cNvPr>
          <p:cNvSpPr txBox="1"/>
          <p:nvPr/>
        </p:nvSpPr>
        <p:spPr>
          <a:xfrm>
            <a:off x="6935067" y="4549419"/>
            <a:ext cx="1698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spc="-150" dirty="0">
                <a:solidFill>
                  <a:srgbClr val="000000"/>
                </a:solidFill>
                <a:latin typeface="+mn-ea"/>
              </a:rPr>
              <a:t>140,000</a:t>
            </a:r>
            <a:r>
              <a:rPr kumimoji="1" lang="ko-KR" altLang="en-US" sz="2000" b="1" spc="-150" dirty="0">
                <a:solidFill>
                  <a:srgbClr val="000000"/>
                </a:solidFill>
                <a:latin typeface="+mn-ea"/>
              </a:rPr>
              <a:t>원</a:t>
            </a:r>
          </a:p>
        </p:txBody>
      </p:sp>
      <p:sp>
        <p:nvSpPr>
          <p:cNvPr id="169" name="모서리가 둥근 직사각형 93">
            <a:extLst>
              <a:ext uri="{FF2B5EF4-FFF2-40B4-BE49-F238E27FC236}">
                <a16:creationId xmlns:a16="http://schemas.microsoft.com/office/drawing/2014/main" id="{F8ADC881-89F6-9049-953D-41B2C99450C7}"/>
              </a:ext>
            </a:extLst>
          </p:cNvPr>
          <p:cNvSpPr/>
          <p:nvPr/>
        </p:nvSpPr>
        <p:spPr>
          <a:xfrm>
            <a:off x="6397517" y="4695123"/>
            <a:ext cx="537550" cy="16627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환승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CFC86BDC-0FA7-160E-1E8D-D229E018A52C}"/>
              </a:ext>
            </a:extLst>
          </p:cNvPr>
          <p:cNvSpPr txBox="1"/>
          <p:nvPr/>
        </p:nvSpPr>
        <p:spPr>
          <a:xfrm>
            <a:off x="970749" y="1932296"/>
            <a:ext cx="315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endParaRPr lang="ko-KR" altLang="en-US" dirty="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0986DC00-E0F1-86C0-40C6-0265A8AD1D63}"/>
              </a:ext>
            </a:extLst>
          </p:cNvPr>
          <p:cNvSpPr txBox="1"/>
          <p:nvPr/>
        </p:nvSpPr>
        <p:spPr>
          <a:xfrm>
            <a:off x="3891356" y="1932296"/>
            <a:ext cx="315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endParaRPr lang="ko-KR" altLang="en-US" dirty="0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29DEAA7-72B6-F243-DB65-5C1F1F36A62A}"/>
              </a:ext>
            </a:extLst>
          </p:cNvPr>
          <p:cNvSpPr txBox="1"/>
          <p:nvPr/>
        </p:nvSpPr>
        <p:spPr>
          <a:xfrm>
            <a:off x="6807735" y="1932296"/>
            <a:ext cx="315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endParaRPr lang="ko-KR" altLang="en-US" dirty="0"/>
          </a:p>
        </p:txBody>
      </p: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8EB59B67-C6C1-9B6F-C36F-0332F5C5DE1F}"/>
              </a:ext>
            </a:extLst>
          </p:cNvPr>
          <p:cNvSpPr/>
          <p:nvPr/>
        </p:nvSpPr>
        <p:spPr>
          <a:xfrm>
            <a:off x="3165663" y="5656216"/>
            <a:ext cx="3114675" cy="5126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수강신청</a:t>
            </a:r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5B63E699-E4AC-78AB-11A4-89513DC1B9C3}"/>
              </a:ext>
            </a:extLst>
          </p:cNvPr>
          <p:cNvSpPr/>
          <p:nvPr/>
        </p:nvSpPr>
        <p:spPr>
          <a:xfrm>
            <a:off x="6310521" y="5599803"/>
            <a:ext cx="288032" cy="288032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4267C81A-6A84-55CD-E290-B473DB98B266}"/>
              </a:ext>
            </a:extLst>
          </p:cNvPr>
          <p:cNvSpPr txBox="1"/>
          <p:nvPr/>
        </p:nvSpPr>
        <p:spPr>
          <a:xfrm>
            <a:off x="485755" y="319355"/>
            <a:ext cx="5726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GRAND OPEN! </a:t>
            </a:r>
            <a:r>
              <a:rPr lang="en-US" altLang="ko-KR" sz="28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8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급 </a:t>
            </a:r>
            <a:r>
              <a:rPr lang="en-US" altLang="ko-KR" sz="28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28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 미래패스</a:t>
            </a:r>
            <a:r>
              <a:rPr lang="en-US" altLang="ko-KR" sz="28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!!</a:t>
            </a:r>
            <a:r>
              <a:rPr lang="ko-KR" altLang="en-US" sz="28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3D495E88-61E8-1FDF-E1A2-3F5BAEF531A9}"/>
              </a:ext>
            </a:extLst>
          </p:cNvPr>
          <p:cNvCxnSpPr>
            <a:cxnSpLocks/>
          </p:cNvCxnSpPr>
          <p:nvPr/>
        </p:nvCxnSpPr>
        <p:spPr>
          <a:xfrm>
            <a:off x="569106" y="778307"/>
            <a:ext cx="636596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D73981-83E0-1E3B-16A7-16052D60106D}"/>
              </a:ext>
            </a:extLst>
          </p:cNvPr>
          <p:cNvSpPr txBox="1"/>
          <p:nvPr/>
        </p:nvSpPr>
        <p:spPr>
          <a:xfrm>
            <a:off x="7244146" y="6263027"/>
            <a:ext cx="1782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행정직</a:t>
            </a: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교정직렬 전과목 전 교수</a:t>
            </a:r>
            <a:endParaRPr kumimoji="1" lang="en-US" altLang="ko-KR" sz="1000" b="1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(PSAT 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제외</a:t>
            </a: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1" lang="ko-KR" altLang="en-US" sz="1000" b="1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2900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Group 87">
            <a:extLst>
              <a:ext uri="{FF2B5EF4-FFF2-40B4-BE49-F238E27FC236}">
                <a16:creationId xmlns:a16="http://schemas.microsoft.com/office/drawing/2014/main" id="{194687D0-02B1-A2C5-2F4D-7716CCCE11E9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761527" cy="201608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B1375C-4289-63E6-7C96-441323E2801B}"/>
              </a:ext>
            </a:extLst>
          </p:cNvPr>
          <p:cNvSpPr/>
          <p:nvPr/>
        </p:nvSpPr>
        <p:spPr>
          <a:xfrm>
            <a:off x="251066" y="255373"/>
            <a:ext cx="8976219" cy="63719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86E160-E4CA-3501-0158-9652C2D1AA73}"/>
              </a:ext>
            </a:extLst>
          </p:cNvPr>
          <p:cNvSpPr txBox="1"/>
          <p:nvPr/>
        </p:nvSpPr>
        <p:spPr>
          <a:xfrm>
            <a:off x="1200204" y="1077406"/>
            <a:ext cx="44871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>
                <a:latin typeface="굴림" panose="020B0600000101010101" pitchFamily="50" charset="-127"/>
                <a:ea typeface="굴림" panose="020B0600000101010101" pitchFamily="50" charset="-127"/>
              </a:rPr>
              <a:t>직렬별</a:t>
            </a:r>
            <a:r>
              <a:rPr lang="en-US" altLang="ko-KR" sz="24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sz="24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과목별 원하는 교수님 강좌</a:t>
            </a:r>
            <a:endParaRPr lang="en-US" altLang="ko-KR" sz="240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24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선택 제한없이 무제한 수강</a:t>
            </a:r>
            <a:r>
              <a:rPr lang="en-US" altLang="ko-KR" sz="24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ko-KR" altLang="en-US" sz="240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EBE5A6-C1B0-4467-6480-B285359898B1}"/>
              </a:ext>
            </a:extLst>
          </p:cNvPr>
          <p:cNvSpPr txBox="1"/>
          <p:nvPr/>
        </p:nvSpPr>
        <p:spPr>
          <a:xfrm>
            <a:off x="244986" y="980602"/>
            <a:ext cx="10150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01</a:t>
            </a:r>
            <a:endParaRPr lang="ko-KR" altLang="en-US" sz="600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C6BB23B-5136-F194-BB47-7A043D137F40}"/>
              </a:ext>
            </a:extLst>
          </p:cNvPr>
          <p:cNvSpPr/>
          <p:nvPr/>
        </p:nvSpPr>
        <p:spPr>
          <a:xfrm>
            <a:off x="3477826" y="2175748"/>
            <a:ext cx="1039528" cy="156784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BCB8F59-D8C1-D91D-7F43-F997386E0F29}"/>
              </a:ext>
            </a:extLst>
          </p:cNvPr>
          <p:cNvSpPr/>
          <p:nvPr/>
        </p:nvSpPr>
        <p:spPr>
          <a:xfrm>
            <a:off x="4618642" y="2175748"/>
            <a:ext cx="1039528" cy="156784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D84EE10-C2D6-CAFB-37A1-0B7C6780F138}"/>
              </a:ext>
            </a:extLst>
          </p:cNvPr>
          <p:cNvSpPr/>
          <p:nvPr/>
        </p:nvSpPr>
        <p:spPr>
          <a:xfrm>
            <a:off x="5759458" y="2175748"/>
            <a:ext cx="1039528" cy="156784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AEA3722-192C-C05A-95F3-70922906D883}"/>
              </a:ext>
            </a:extLst>
          </p:cNvPr>
          <p:cNvSpPr/>
          <p:nvPr/>
        </p:nvSpPr>
        <p:spPr>
          <a:xfrm>
            <a:off x="3581076" y="3371912"/>
            <a:ext cx="1039528" cy="156784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637E70-88F2-31DC-1C2E-0577EB3DA60C}"/>
              </a:ext>
            </a:extLst>
          </p:cNvPr>
          <p:cNvSpPr txBox="1"/>
          <p:nvPr/>
        </p:nvSpPr>
        <p:spPr>
          <a:xfrm>
            <a:off x="3499556" y="4483556"/>
            <a:ext cx="12025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spc="-150" dirty="0">
                <a:latin typeface="+mn-ea"/>
              </a:rPr>
              <a:t>행정학</a:t>
            </a:r>
            <a:r>
              <a:rPr lang="en-US" altLang="ko-KR" sz="1100" b="1" spc="-150" dirty="0">
                <a:latin typeface="+mn-ea"/>
              </a:rPr>
              <a:t>/</a:t>
            </a:r>
            <a:r>
              <a:rPr lang="ko-KR" altLang="en-US" sz="1100" b="1" spc="-150" dirty="0">
                <a:latin typeface="+mn-ea"/>
              </a:rPr>
              <a:t>지방자치론</a:t>
            </a:r>
            <a:endParaRPr lang="en-US" altLang="ko-KR" sz="1100" b="1" spc="-150" dirty="0">
              <a:latin typeface="+mn-ea"/>
            </a:endParaRPr>
          </a:p>
          <a:p>
            <a:pPr algn="ctr"/>
            <a:r>
              <a:rPr lang="ko-KR" altLang="en-US" sz="1100" b="1" spc="-150" dirty="0" err="1">
                <a:latin typeface="+mn-ea"/>
              </a:rPr>
              <a:t>위계점</a:t>
            </a:r>
            <a:r>
              <a:rPr lang="ko-KR" altLang="en-US" sz="1100" b="1" spc="-150" dirty="0">
                <a:latin typeface="+mn-ea"/>
              </a:rPr>
              <a:t> 교수</a:t>
            </a:r>
            <a:endParaRPr lang="en-US" altLang="ko-KR" sz="1100" b="1" spc="-150" dirty="0">
              <a:latin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243E982-67A6-DCAF-01E2-4B1AE3FBBB75}"/>
              </a:ext>
            </a:extLst>
          </p:cNvPr>
          <p:cNvSpPr/>
          <p:nvPr/>
        </p:nvSpPr>
        <p:spPr>
          <a:xfrm>
            <a:off x="4610153" y="3371912"/>
            <a:ext cx="1039528" cy="156784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397D0D-EA01-E91B-D97B-6A0EBC6DF4A1}"/>
              </a:ext>
            </a:extLst>
          </p:cNvPr>
          <p:cNvSpPr txBox="1"/>
          <p:nvPr/>
        </p:nvSpPr>
        <p:spPr>
          <a:xfrm>
            <a:off x="4717787" y="4483556"/>
            <a:ext cx="8242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spc="-150" dirty="0">
                <a:latin typeface="+mn-ea"/>
              </a:rPr>
              <a:t>경제학</a:t>
            </a:r>
            <a:endParaRPr lang="en-US" altLang="ko-KR" sz="1100" b="1" spc="-150" dirty="0">
              <a:latin typeface="+mn-ea"/>
            </a:endParaRPr>
          </a:p>
          <a:p>
            <a:pPr algn="ctr"/>
            <a:r>
              <a:rPr lang="ko-KR" altLang="en-US" sz="1100" b="1" spc="-150" dirty="0" err="1">
                <a:latin typeface="+mn-ea"/>
              </a:rPr>
              <a:t>황종휴</a:t>
            </a:r>
            <a:r>
              <a:rPr lang="ko-KR" altLang="en-US" sz="1100" b="1" spc="-150" dirty="0">
                <a:latin typeface="+mn-ea"/>
              </a:rPr>
              <a:t> 교수</a:t>
            </a:r>
            <a:endParaRPr lang="en-US" altLang="ko-KR" sz="1100" b="1" spc="-150" dirty="0">
              <a:latin typeface="+mn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257E8EA-3560-CAB0-6759-C02D676DEC31}"/>
              </a:ext>
            </a:extLst>
          </p:cNvPr>
          <p:cNvSpPr/>
          <p:nvPr/>
        </p:nvSpPr>
        <p:spPr>
          <a:xfrm>
            <a:off x="1684775" y="2138001"/>
            <a:ext cx="1896301" cy="286005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466A23-5989-AB40-3726-1AB3088AAE80}"/>
              </a:ext>
            </a:extLst>
          </p:cNvPr>
          <p:cNvSpPr txBox="1"/>
          <p:nvPr/>
        </p:nvSpPr>
        <p:spPr>
          <a:xfrm>
            <a:off x="2246987" y="4299416"/>
            <a:ext cx="8242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spc="-150" dirty="0">
                <a:latin typeface="+mn-ea"/>
              </a:rPr>
              <a:t>형사소송법</a:t>
            </a:r>
            <a:endParaRPr lang="en-US" altLang="ko-KR" sz="1100" b="1" spc="-150" dirty="0">
              <a:latin typeface="+mn-ea"/>
            </a:endParaRPr>
          </a:p>
          <a:p>
            <a:pPr algn="ctr"/>
            <a:r>
              <a:rPr lang="ko-KR" altLang="en-US" sz="1100" b="1" spc="-150" dirty="0">
                <a:latin typeface="+mn-ea"/>
              </a:rPr>
              <a:t>신광은 교수</a:t>
            </a:r>
            <a:endParaRPr lang="en-US" altLang="ko-KR" sz="1100" b="1" spc="-150" dirty="0">
              <a:latin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E6524FE-7BA6-D37E-F4E1-09F33868B360}"/>
              </a:ext>
            </a:extLst>
          </p:cNvPr>
          <p:cNvSpPr/>
          <p:nvPr/>
        </p:nvSpPr>
        <p:spPr>
          <a:xfrm>
            <a:off x="5656096" y="3381861"/>
            <a:ext cx="1039528" cy="156784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BB1D6E-EF7B-F56E-73E0-3B6662D0FB70}"/>
              </a:ext>
            </a:extLst>
          </p:cNvPr>
          <p:cNvSpPr txBox="1"/>
          <p:nvPr/>
        </p:nvSpPr>
        <p:spPr>
          <a:xfrm>
            <a:off x="5763730" y="4493505"/>
            <a:ext cx="8242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spc="-150" dirty="0">
                <a:latin typeface="+mn-ea"/>
              </a:rPr>
              <a:t>헌법</a:t>
            </a:r>
            <a:endParaRPr lang="en-US" altLang="ko-KR" sz="1100" b="1" spc="-150" dirty="0">
              <a:latin typeface="+mn-ea"/>
            </a:endParaRPr>
          </a:p>
          <a:p>
            <a:pPr algn="ctr"/>
            <a:r>
              <a:rPr lang="ko-KR" altLang="en-US" sz="1100" b="1" spc="-150" dirty="0">
                <a:latin typeface="+mn-ea"/>
              </a:rPr>
              <a:t>문태환 교수</a:t>
            </a:r>
            <a:endParaRPr lang="en-US" altLang="ko-KR" sz="1100" b="1" spc="-15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CB6D8C-DBCF-3447-AE32-1D4A2445B1C7}"/>
              </a:ext>
            </a:extLst>
          </p:cNvPr>
          <p:cNvSpPr txBox="1"/>
          <p:nvPr/>
        </p:nvSpPr>
        <p:spPr>
          <a:xfrm>
            <a:off x="3589443" y="2910213"/>
            <a:ext cx="8242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spc="-150" dirty="0">
                <a:latin typeface="+mn-ea"/>
              </a:rPr>
              <a:t>국어</a:t>
            </a:r>
            <a:endParaRPr lang="en-US" altLang="ko-KR" sz="1100" b="1" spc="-150" dirty="0">
              <a:latin typeface="+mn-ea"/>
            </a:endParaRPr>
          </a:p>
          <a:p>
            <a:pPr algn="ctr"/>
            <a:r>
              <a:rPr lang="ko-KR" altLang="en-US" sz="1100" b="1" spc="-150" dirty="0">
                <a:latin typeface="+mn-ea"/>
              </a:rPr>
              <a:t>김정원 교수</a:t>
            </a:r>
            <a:endParaRPr lang="en-US" altLang="ko-KR" sz="1100" b="1" spc="-15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C50DF7-4024-0888-02D6-8DB9564B88B2}"/>
              </a:ext>
            </a:extLst>
          </p:cNvPr>
          <p:cNvSpPr txBox="1"/>
          <p:nvPr/>
        </p:nvSpPr>
        <p:spPr>
          <a:xfrm>
            <a:off x="4724947" y="2869446"/>
            <a:ext cx="7938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spc="-150" dirty="0">
                <a:latin typeface="+mn-ea"/>
              </a:rPr>
              <a:t>행정법</a:t>
            </a:r>
            <a:endParaRPr lang="en-US" altLang="ko-KR" sz="1100" b="1" spc="-150" dirty="0">
              <a:latin typeface="+mn-ea"/>
            </a:endParaRPr>
          </a:p>
          <a:p>
            <a:pPr algn="ctr"/>
            <a:r>
              <a:rPr lang="ko-KR" altLang="en-US" sz="1100" b="1" spc="-150" dirty="0">
                <a:latin typeface="+mn-ea"/>
              </a:rPr>
              <a:t>김정일교수</a:t>
            </a:r>
            <a:endParaRPr lang="en-US" altLang="ko-KR" sz="1100" b="1" spc="-150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0E020C-4204-D736-CAD3-1577A259903F}"/>
              </a:ext>
            </a:extLst>
          </p:cNvPr>
          <p:cNvSpPr txBox="1"/>
          <p:nvPr/>
        </p:nvSpPr>
        <p:spPr>
          <a:xfrm>
            <a:off x="5804198" y="2868467"/>
            <a:ext cx="70243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spc="-150" dirty="0" err="1">
                <a:latin typeface="+mn-ea"/>
              </a:rPr>
              <a:t>교정학</a:t>
            </a:r>
            <a:endParaRPr lang="en-US" altLang="ko-KR" sz="1100" b="1" spc="-150" dirty="0">
              <a:latin typeface="+mn-ea"/>
            </a:endParaRPr>
          </a:p>
          <a:p>
            <a:pPr algn="ctr"/>
            <a:r>
              <a:rPr lang="ko-KR" altLang="en-US" sz="1100" b="1" spc="-150" dirty="0">
                <a:latin typeface="+mn-ea"/>
              </a:rPr>
              <a:t>정통 교수</a:t>
            </a:r>
            <a:endParaRPr lang="en-US" altLang="ko-KR" sz="1100" b="1" spc="-150" dirty="0">
              <a:latin typeface="+mn-ea"/>
            </a:endParaRPr>
          </a:p>
          <a:p>
            <a:pPr algn="ctr"/>
            <a:endParaRPr lang="en-US" altLang="ko-KR" sz="1100" b="1" spc="-150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44BFAB-9C9E-1B08-A412-272EA58ED62B}"/>
              </a:ext>
            </a:extLst>
          </p:cNvPr>
          <p:cNvSpPr txBox="1"/>
          <p:nvPr/>
        </p:nvSpPr>
        <p:spPr>
          <a:xfrm>
            <a:off x="8190076" y="4730303"/>
            <a:ext cx="7553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kumimoji="1" lang="ko-KR" altLang="en-US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행정직</a:t>
            </a:r>
            <a:r>
              <a:rPr kumimoji="1" lang="en-US" altLang="ko-KR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1" lang="ko-KR" altLang="en-US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교정직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D94CD1-8057-BAFE-1809-8BDE71E621E4}"/>
              </a:ext>
            </a:extLst>
          </p:cNvPr>
          <p:cNvSpPr txBox="1"/>
          <p:nvPr/>
        </p:nvSpPr>
        <p:spPr>
          <a:xfrm>
            <a:off x="1270101" y="954269"/>
            <a:ext cx="315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88D5810-1ECB-1518-D160-563509CB7778}"/>
              </a:ext>
            </a:extLst>
          </p:cNvPr>
          <p:cNvSpPr/>
          <p:nvPr/>
        </p:nvSpPr>
        <p:spPr>
          <a:xfrm>
            <a:off x="241851" y="255373"/>
            <a:ext cx="8969259" cy="641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12133E-78C7-F7A5-65C9-9A101B663180}"/>
              </a:ext>
            </a:extLst>
          </p:cNvPr>
          <p:cNvSpPr txBox="1"/>
          <p:nvPr/>
        </p:nvSpPr>
        <p:spPr>
          <a:xfrm>
            <a:off x="1585410" y="314692"/>
            <a:ext cx="61959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-15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신규 런칭</a:t>
            </a:r>
            <a:r>
              <a:rPr lang="en-US" altLang="ko-KR" sz="2800" b="1" spc="-15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!! ‘7</a:t>
            </a:r>
            <a:r>
              <a:rPr lang="ko-KR" altLang="en-US" sz="2800" b="1" spc="-15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급 </a:t>
            </a:r>
            <a:r>
              <a:rPr lang="en-US" altLang="ko-KR" sz="2800" b="1" spc="-15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</a:t>
            </a:r>
            <a:r>
              <a:rPr lang="ko-KR" altLang="en-US" sz="2800" b="1" spc="-15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원 미래패스</a:t>
            </a:r>
            <a:r>
              <a:rPr lang="en-US" altLang="ko-KR" sz="2800" b="1" spc="-15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lang="ko-KR" altLang="en-US" sz="2800" b="1" spc="-15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만의 혜택</a:t>
            </a:r>
            <a:endParaRPr lang="en-US" altLang="ko-KR" sz="2800" b="1" spc="-150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EB9E06B-55DD-6B26-5325-5C9C37FDDF61}"/>
              </a:ext>
            </a:extLst>
          </p:cNvPr>
          <p:cNvSpPr/>
          <p:nvPr/>
        </p:nvSpPr>
        <p:spPr>
          <a:xfrm>
            <a:off x="8939253" y="4380881"/>
            <a:ext cx="288032" cy="288032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3568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Group 87">
            <a:extLst>
              <a:ext uri="{FF2B5EF4-FFF2-40B4-BE49-F238E27FC236}">
                <a16:creationId xmlns:a16="http://schemas.microsoft.com/office/drawing/2014/main" id="{194687D0-02B1-A2C5-2F4D-7716CCCE11E9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761527" cy="201608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B1375C-4289-63E6-7C96-441323E2801B}"/>
              </a:ext>
            </a:extLst>
          </p:cNvPr>
          <p:cNvSpPr/>
          <p:nvPr/>
        </p:nvSpPr>
        <p:spPr>
          <a:xfrm>
            <a:off x="234892" y="255373"/>
            <a:ext cx="8976219" cy="63719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59C3FF-EB6F-D655-1C09-2C04F406BA2B}"/>
              </a:ext>
            </a:extLst>
          </p:cNvPr>
          <p:cNvSpPr txBox="1"/>
          <p:nvPr/>
        </p:nvSpPr>
        <p:spPr>
          <a:xfrm>
            <a:off x="760799" y="4481838"/>
            <a:ext cx="80676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Who is coming?</a:t>
            </a:r>
            <a:endParaRPr lang="ko-KR" altLang="en-US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b="1" dirty="0">
                <a:solidFill>
                  <a:srgbClr val="024D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수험생이</a:t>
            </a:r>
            <a:r>
              <a:rPr lang="en-US" altLang="ko-KR" b="1" dirty="0">
                <a:solidFill>
                  <a:srgbClr val="024D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rgbClr val="024D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원하는 최고의 교수님을 모시기 위한 미래인재의 파격 행보는 계속됩니다</a:t>
            </a:r>
            <a:r>
              <a:rPr lang="en-US" altLang="ko-KR" b="1" dirty="0">
                <a:solidFill>
                  <a:srgbClr val="024D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물론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‘</a:t>
            </a:r>
            <a:r>
              <a:rPr lang="ko-KR" altLang="en-US" b="1" dirty="0">
                <a:solidFill>
                  <a:srgbClr val="EC55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미래패스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에서는 신규 입성하는 모든 교수님들의 강의를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무제한 수강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가능합니다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12133E-78C7-F7A5-65C9-9A101B663180}"/>
              </a:ext>
            </a:extLst>
          </p:cNvPr>
          <p:cNvSpPr txBox="1"/>
          <p:nvPr/>
        </p:nvSpPr>
        <p:spPr>
          <a:xfrm>
            <a:off x="585937" y="314692"/>
            <a:ext cx="81948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-15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신규 런칭</a:t>
            </a:r>
            <a:r>
              <a:rPr lang="en-US" altLang="ko-KR" sz="2800" b="1" spc="-15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!! </a:t>
            </a:r>
            <a:r>
              <a:rPr lang="ko-KR" altLang="en-US" sz="2800" b="1" spc="-15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미래인재고시 </a:t>
            </a:r>
            <a:r>
              <a:rPr lang="en-US" altLang="ko-KR" sz="2800" b="1" spc="-15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9</a:t>
            </a:r>
            <a:r>
              <a:rPr lang="ko-KR" altLang="en-US" sz="2800" b="1" spc="-15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급 </a:t>
            </a:r>
            <a:r>
              <a:rPr lang="en-US" altLang="ko-KR" sz="2800" b="1" spc="-15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</a:t>
            </a:r>
            <a:r>
              <a:rPr lang="ko-KR" altLang="en-US" sz="2800" b="1" spc="-15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원 미래</a:t>
            </a:r>
            <a:r>
              <a:rPr lang="en-US" altLang="ko-KR" sz="2800" b="1" spc="-15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PASS</a:t>
            </a:r>
            <a:r>
              <a:rPr lang="ko-KR" altLang="en-US" sz="2800" b="1" spc="-15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만의 혜택</a:t>
            </a:r>
            <a:endParaRPr lang="en-US" altLang="ko-KR" sz="2800" b="1" spc="-150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6B389F-FED1-6F78-0A64-6C589318CD6A}"/>
              </a:ext>
            </a:extLst>
          </p:cNvPr>
          <p:cNvSpPr txBox="1"/>
          <p:nvPr/>
        </p:nvSpPr>
        <p:spPr>
          <a:xfrm>
            <a:off x="625565" y="408142"/>
            <a:ext cx="83746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+++++++++++    +++++++++++</a:t>
            </a:r>
            <a:endParaRPr lang="ko-KR" alt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7" name="Picture 8">
            <a:extLst>
              <a:ext uri="{FF2B5EF4-FFF2-40B4-BE49-F238E27FC236}">
                <a16:creationId xmlns:a16="http://schemas.microsoft.com/office/drawing/2014/main" id="{088DDF51-F03E-2EF8-83F8-7E9D9A2C8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0" t="32639" r="36632"/>
          <a:stretch/>
        </p:blipFill>
        <p:spPr bwMode="auto">
          <a:xfrm>
            <a:off x="3657198" y="1035812"/>
            <a:ext cx="2000651" cy="336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더하기 기호 27">
            <a:extLst>
              <a:ext uri="{FF2B5EF4-FFF2-40B4-BE49-F238E27FC236}">
                <a16:creationId xmlns:a16="http://schemas.microsoft.com/office/drawing/2014/main" id="{F8A8FE97-D17F-6D9C-AE39-3B56C2872509}"/>
              </a:ext>
            </a:extLst>
          </p:cNvPr>
          <p:cNvSpPr/>
          <p:nvPr/>
        </p:nvSpPr>
        <p:spPr>
          <a:xfrm>
            <a:off x="4205085" y="301878"/>
            <a:ext cx="904875" cy="904875"/>
          </a:xfrm>
          <a:prstGeom prst="mathPlus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611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Group 87">
            <a:extLst>
              <a:ext uri="{FF2B5EF4-FFF2-40B4-BE49-F238E27FC236}">
                <a16:creationId xmlns:a16="http://schemas.microsoft.com/office/drawing/2014/main" id="{194687D0-02B1-A2C5-2F4D-7716CCCE11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02478"/>
              </p:ext>
            </p:extLst>
          </p:nvPr>
        </p:nvGraphicFramePr>
        <p:xfrm>
          <a:off x="9430473" y="1"/>
          <a:ext cx="2761527" cy="713672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>
                          <a:latin typeface="+mn-ea"/>
                        </a:rPr>
                        <a:t>참고 페이지 </a:t>
                      </a:r>
                      <a:r>
                        <a:rPr lang="en-US" altLang="ko-KR" sz="800" dirty="0">
                          <a:latin typeface="+mn-ea"/>
                        </a:rPr>
                        <a:t>: </a:t>
                      </a:r>
                      <a:r>
                        <a:rPr lang="ko-KR" altLang="en-US" sz="800" dirty="0" err="1">
                          <a:latin typeface="+mn-ea"/>
                        </a:rPr>
                        <a:t>교수홈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ko-KR" altLang="en-US" sz="800" dirty="0" err="1">
                          <a:latin typeface="+mn-ea"/>
                        </a:rPr>
                        <a:t>교수홈</a:t>
                      </a:r>
                      <a:r>
                        <a:rPr lang="ko-KR" altLang="en-US" sz="800" dirty="0">
                          <a:latin typeface="+mn-ea"/>
                        </a:rPr>
                        <a:t> 내용 그대로 사용 </a:t>
                      </a:r>
                      <a:r>
                        <a:rPr lang="ko-KR" altLang="en-US" sz="800" dirty="0" err="1">
                          <a:latin typeface="+mn-ea"/>
                        </a:rPr>
                        <a:t>요청드립니다</a:t>
                      </a:r>
                      <a:r>
                        <a:rPr lang="en-US" altLang="ko-KR" sz="800" dirty="0">
                          <a:latin typeface="+mn-ea"/>
                        </a:rPr>
                        <a:t>. </a:t>
                      </a: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</a:rPr>
                        <a:t>인사동영상</a:t>
                      </a:r>
                      <a:r>
                        <a:rPr lang="en-US" altLang="ko-KR" sz="800" dirty="0">
                          <a:latin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</a:rPr>
                        <a:t>프로필</a:t>
                      </a:r>
                      <a:r>
                        <a:rPr lang="en-US" altLang="ko-KR" sz="800" dirty="0">
                          <a:latin typeface="+mn-ea"/>
                        </a:rPr>
                        <a:t>,</a:t>
                      </a:r>
                      <a:r>
                        <a:rPr lang="ko-KR" altLang="en-US" sz="800" dirty="0">
                          <a:latin typeface="+mn-ea"/>
                        </a:rPr>
                        <a:t>샘플 영상 포함</a:t>
                      </a:r>
                      <a:r>
                        <a:rPr lang="en-US" altLang="ko-KR" sz="800" dirty="0">
                          <a:latin typeface="+mn-ea"/>
                        </a:rPr>
                        <a:t>)</a:t>
                      </a: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ko-KR" altLang="en-US" sz="800" dirty="0">
                          <a:latin typeface="+mn-ea"/>
                        </a:rPr>
                        <a:t>신광은 교수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hlinkClick r:id="rId2"/>
                        </a:rPr>
                        <a:t>https://www.miraeij.com/gosi/professor/home/?c3RlYWNoZXJfZms9NTI=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ko-KR" altLang="en-US" sz="800" dirty="0" err="1">
                          <a:latin typeface="+mn-ea"/>
                        </a:rPr>
                        <a:t>황종휴</a:t>
                      </a:r>
                      <a:r>
                        <a:rPr lang="ko-KR" altLang="en-US" sz="800" dirty="0">
                          <a:latin typeface="+mn-ea"/>
                        </a:rPr>
                        <a:t> 교수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https://www.miraeij.com/gosi/professor/home/?c3RlYWNoZXJfZms9OTM=</a:t>
                      </a: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ko-KR" altLang="en-US" sz="800" dirty="0">
                          <a:latin typeface="+mn-ea"/>
                        </a:rPr>
                        <a:t>문태환 교수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https://www.miraeij.com/gosi/professor/home/?c3RlYWNoZXJfZms9NTQ=</a:t>
                      </a: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ko-KR" altLang="en-US" sz="800" dirty="0" err="1">
                          <a:latin typeface="+mn-ea"/>
                        </a:rPr>
                        <a:t>위계점</a:t>
                      </a:r>
                      <a:r>
                        <a:rPr lang="ko-KR" altLang="en-US" sz="800" dirty="0">
                          <a:latin typeface="+mn-ea"/>
                        </a:rPr>
                        <a:t> 교수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https://www.miraeij.com/gosi/professor/home/?c3RlYWNoZXJfZms9OTU=</a:t>
                      </a: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ko-KR" altLang="en-US" sz="800" dirty="0">
                          <a:latin typeface="+mn-ea"/>
                        </a:rPr>
                        <a:t>김정일 교수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https://www.miraeij.com/gosi/professor/home/?c3RlYWNoZXJfZms9OTQ=</a:t>
                      </a: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ko-KR" altLang="en-US" sz="800" dirty="0">
                          <a:latin typeface="+mn-ea"/>
                        </a:rPr>
                        <a:t>정통 교수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ko-KR" altLang="en-US" sz="800" dirty="0">
                          <a:latin typeface="+mn-ea"/>
                        </a:rPr>
                        <a:t>추후 전달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ko-KR" altLang="en-US" sz="800" dirty="0">
                          <a:latin typeface="+mn-ea"/>
                        </a:rPr>
                        <a:t>김정원 교수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hlinkClick r:id="rId3"/>
                        </a:rPr>
                        <a:t>https://www.miraeij.com/gosi/professor/home/?c3RlYWNoZXJfZms9NTg=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교수 </a:t>
                      </a:r>
                      <a:r>
                        <a:rPr kumimoji="1" lang="ko-KR" altLang="en-US" sz="8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선택시</a:t>
                      </a:r>
                      <a:r>
                        <a:rPr kumimoji="1"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강의 안내 내용 보이도록 </a:t>
                      </a:r>
                      <a:r>
                        <a:rPr kumimoji="1" lang="ko-KR" altLang="en-US" sz="8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요청드립니다</a:t>
                      </a:r>
                      <a:r>
                        <a:rPr kumimoji="1"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샘플 </a:t>
                      </a:r>
                      <a:r>
                        <a:rPr kumimoji="1"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https://www.modoogong.com/promotion/HYEJAPASS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&gt;&gt;</a:t>
                      </a:r>
                      <a:r>
                        <a:rPr kumimoji="1"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교수 선택에 따른 슬로건 다음 페이지 참고</a:t>
                      </a:r>
                      <a:endParaRPr kumimoji="1"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B1375C-4289-63E6-7C96-441323E2801B}"/>
              </a:ext>
            </a:extLst>
          </p:cNvPr>
          <p:cNvSpPr/>
          <p:nvPr/>
        </p:nvSpPr>
        <p:spPr>
          <a:xfrm>
            <a:off x="234892" y="255373"/>
            <a:ext cx="8976219" cy="63719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49B391-A7B4-E5D4-3E4D-F89FD5144C49}"/>
              </a:ext>
            </a:extLst>
          </p:cNvPr>
          <p:cNvSpPr/>
          <p:nvPr/>
        </p:nvSpPr>
        <p:spPr>
          <a:xfrm>
            <a:off x="595352" y="3678452"/>
            <a:ext cx="8134037" cy="29241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2F53AA-70EF-BCA4-A6D5-C697E0925B6F}"/>
              </a:ext>
            </a:extLst>
          </p:cNvPr>
          <p:cNvSpPr txBox="1"/>
          <p:nvPr/>
        </p:nvSpPr>
        <p:spPr>
          <a:xfrm>
            <a:off x="580925" y="329166"/>
            <a:ext cx="6146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effectLst/>
                <a:latin typeface="+mn-ea"/>
              </a:rPr>
              <a:t>단기 </a:t>
            </a:r>
            <a:r>
              <a:rPr lang="en-US" altLang="ko-KR" b="1" i="0" dirty="0">
                <a:effectLst/>
                <a:latin typeface="+mn-ea"/>
              </a:rPr>
              <a:t>X </a:t>
            </a:r>
            <a:r>
              <a:rPr lang="ko-KR" altLang="en-US" b="1" i="0" dirty="0">
                <a:effectLst/>
                <a:latin typeface="+mn-ea"/>
              </a:rPr>
              <a:t>고득점 </a:t>
            </a:r>
            <a:r>
              <a:rPr lang="en-US" altLang="ko-KR" b="1" i="0" dirty="0">
                <a:effectLst/>
                <a:latin typeface="+mn-ea"/>
              </a:rPr>
              <a:t>= </a:t>
            </a:r>
            <a:r>
              <a:rPr lang="ko-KR" altLang="en-US" b="1" i="0" dirty="0">
                <a:effectLst/>
                <a:latin typeface="+mn-ea"/>
              </a:rPr>
              <a:t>절대합격 보장 </a:t>
            </a:r>
            <a:r>
              <a:rPr lang="ko-KR" altLang="en-US" b="1" i="0" dirty="0" err="1">
                <a:effectLst/>
                <a:latin typeface="+mn-ea"/>
              </a:rPr>
              <a:t>역대급</a:t>
            </a:r>
            <a:r>
              <a:rPr lang="ko-KR" altLang="en-US" b="1" i="0" dirty="0">
                <a:effectLst/>
                <a:latin typeface="+mn-ea"/>
              </a:rPr>
              <a:t> 레전드 교수진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91CB6C-C504-97B5-7C5D-F29206C74473}"/>
              </a:ext>
            </a:extLst>
          </p:cNvPr>
          <p:cNvSpPr txBox="1"/>
          <p:nvPr/>
        </p:nvSpPr>
        <p:spPr>
          <a:xfrm>
            <a:off x="4698327" y="3818619"/>
            <a:ext cx="2795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effectLst/>
                <a:latin typeface="+mn-ea"/>
              </a:rPr>
              <a:t>고개를 들어 앞을 봐라</a:t>
            </a:r>
            <a:r>
              <a:rPr lang="en-US" altLang="ko-KR" b="1" i="0" dirty="0">
                <a:effectLst/>
                <a:latin typeface="+mn-ea"/>
              </a:rPr>
              <a:t>,</a:t>
            </a:r>
          </a:p>
          <a:p>
            <a:pPr algn="l"/>
            <a:r>
              <a:rPr lang="ko-KR" altLang="en-US" b="1" dirty="0">
                <a:latin typeface="+mn-ea"/>
              </a:rPr>
              <a:t>그 앞에 합격이 있다</a:t>
            </a:r>
            <a:r>
              <a:rPr lang="en-US" altLang="ko-KR" b="1" dirty="0">
                <a:latin typeface="+mn-ea"/>
              </a:rPr>
              <a:t>.</a:t>
            </a:r>
            <a:endParaRPr lang="ko-KR" altLang="en-US" b="1" i="0" dirty="0">
              <a:effectLst/>
              <a:latin typeface="+mn-ea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794BE0D-B477-24E9-5141-FF86F11D3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62" y="3903110"/>
            <a:ext cx="2449018" cy="2634670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6F6D570-C146-C4FA-9603-F606BDA20501}"/>
              </a:ext>
            </a:extLst>
          </p:cNvPr>
          <p:cNvCxnSpPr/>
          <p:nvPr/>
        </p:nvCxnSpPr>
        <p:spPr>
          <a:xfrm>
            <a:off x="4550577" y="3903110"/>
            <a:ext cx="0" cy="5160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CF28D831-1D34-12E9-7FC5-ABF415ED8547}"/>
              </a:ext>
            </a:extLst>
          </p:cNvPr>
          <p:cNvSpPr/>
          <p:nvPr/>
        </p:nvSpPr>
        <p:spPr>
          <a:xfrm>
            <a:off x="8804735" y="2273193"/>
            <a:ext cx="288032" cy="288032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F959B1CE-37A8-D608-F6C9-F3CD8C4112A6}"/>
              </a:ext>
            </a:extLst>
          </p:cNvPr>
          <p:cNvSpPr/>
          <p:nvPr/>
        </p:nvSpPr>
        <p:spPr>
          <a:xfrm>
            <a:off x="195615" y="1690213"/>
            <a:ext cx="288032" cy="288032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6AE37FD2-AD86-BDA7-C75B-DC6DF2DB7E06}"/>
              </a:ext>
            </a:extLst>
          </p:cNvPr>
          <p:cNvSpPr/>
          <p:nvPr/>
        </p:nvSpPr>
        <p:spPr>
          <a:xfrm>
            <a:off x="609671" y="2192551"/>
            <a:ext cx="1841458" cy="13430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9473F540-9B8C-2C6F-26E6-7B164F09B309}"/>
              </a:ext>
            </a:extLst>
          </p:cNvPr>
          <p:cNvSpPr/>
          <p:nvPr/>
        </p:nvSpPr>
        <p:spPr>
          <a:xfrm>
            <a:off x="6879783" y="735226"/>
            <a:ext cx="1841458" cy="13430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DA9D5900-2041-0D56-BB11-0E2B9EF280B7}"/>
              </a:ext>
            </a:extLst>
          </p:cNvPr>
          <p:cNvSpPr/>
          <p:nvPr/>
        </p:nvSpPr>
        <p:spPr>
          <a:xfrm>
            <a:off x="2690162" y="727140"/>
            <a:ext cx="1841458" cy="13430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DB2D88F6-86B0-78C6-9056-AB1390CDE1E7}"/>
              </a:ext>
            </a:extLst>
          </p:cNvPr>
          <p:cNvSpPr/>
          <p:nvPr/>
        </p:nvSpPr>
        <p:spPr>
          <a:xfrm>
            <a:off x="4784972" y="727140"/>
            <a:ext cx="1841458" cy="13430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C1F0F20-2081-95B5-9724-EE0DB6E61DA0}"/>
              </a:ext>
            </a:extLst>
          </p:cNvPr>
          <p:cNvSpPr txBox="1"/>
          <p:nvPr/>
        </p:nvSpPr>
        <p:spPr>
          <a:xfrm>
            <a:off x="5350188" y="3076111"/>
            <a:ext cx="8242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spc="-150" dirty="0">
                <a:latin typeface="+mn-ea"/>
              </a:rPr>
              <a:t>국어</a:t>
            </a:r>
            <a:endParaRPr lang="en-US" altLang="ko-KR" sz="1100" b="1" spc="-150" dirty="0">
              <a:latin typeface="+mn-ea"/>
            </a:endParaRPr>
          </a:p>
          <a:p>
            <a:pPr algn="ctr"/>
            <a:r>
              <a:rPr lang="ko-KR" altLang="en-US" sz="1100" b="1" spc="-150" dirty="0">
                <a:latin typeface="+mn-ea"/>
              </a:rPr>
              <a:t>김정원 교수</a:t>
            </a:r>
            <a:endParaRPr lang="en-US" altLang="ko-KR" sz="1100" b="1" spc="-150" dirty="0"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FE1FCEA-43CE-0022-5511-B125FD3A0E64}"/>
              </a:ext>
            </a:extLst>
          </p:cNvPr>
          <p:cNvSpPr txBox="1"/>
          <p:nvPr/>
        </p:nvSpPr>
        <p:spPr>
          <a:xfrm>
            <a:off x="5282654" y="1645014"/>
            <a:ext cx="8242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50" dirty="0">
                <a:latin typeface="+mn-ea"/>
              </a:rPr>
              <a:t>헌법</a:t>
            </a:r>
            <a:endParaRPr lang="en-US" altLang="ko-KR" sz="1100" b="1" spc="-150" dirty="0">
              <a:latin typeface="+mn-ea"/>
            </a:endParaRPr>
          </a:p>
          <a:p>
            <a:pPr algn="ctr"/>
            <a:r>
              <a:rPr lang="ko-KR" altLang="en-US" sz="1100" b="1" spc="-150" dirty="0">
                <a:latin typeface="+mn-ea"/>
              </a:rPr>
              <a:t>문태환 교수</a:t>
            </a:r>
            <a:endParaRPr lang="en-US" altLang="ko-KR" sz="1100" b="1" spc="-150" dirty="0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1D15AC1-DDF4-29F8-9E74-530AE55F87F7}"/>
              </a:ext>
            </a:extLst>
          </p:cNvPr>
          <p:cNvSpPr txBox="1"/>
          <p:nvPr/>
        </p:nvSpPr>
        <p:spPr>
          <a:xfrm>
            <a:off x="3137757" y="1639278"/>
            <a:ext cx="8242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spc="-150" dirty="0">
                <a:latin typeface="+mn-ea"/>
              </a:rPr>
              <a:t>경제학</a:t>
            </a:r>
            <a:endParaRPr lang="en-US" altLang="ko-KR" sz="1100" b="1" spc="-150" dirty="0">
              <a:latin typeface="+mn-ea"/>
            </a:endParaRPr>
          </a:p>
          <a:p>
            <a:pPr algn="ctr"/>
            <a:r>
              <a:rPr lang="ko-KR" altLang="en-US" sz="1100" b="1" spc="-150" dirty="0" err="1">
                <a:latin typeface="+mn-ea"/>
              </a:rPr>
              <a:t>황종휴</a:t>
            </a:r>
            <a:r>
              <a:rPr lang="ko-KR" altLang="en-US" sz="1100" b="1" spc="-150" dirty="0">
                <a:latin typeface="+mn-ea"/>
              </a:rPr>
              <a:t> 교수</a:t>
            </a:r>
            <a:endParaRPr lang="en-US" altLang="ko-KR" sz="1100" b="1" spc="-150" dirty="0">
              <a:latin typeface="+mn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DBD6810-E88E-6101-AC61-52F6CBC56AC8}"/>
              </a:ext>
            </a:extLst>
          </p:cNvPr>
          <p:cNvSpPr txBox="1"/>
          <p:nvPr/>
        </p:nvSpPr>
        <p:spPr>
          <a:xfrm>
            <a:off x="7403696" y="1639278"/>
            <a:ext cx="8242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spc="-150" dirty="0">
                <a:latin typeface="+mn-ea"/>
              </a:rPr>
              <a:t>행정학</a:t>
            </a:r>
            <a:endParaRPr lang="en-US" altLang="ko-KR" sz="1100" b="1" spc="-150" dirty="0">
              <a:latin typeface="+mn-ea"/>
            </a:endParaRPr>
          </a:p>
          <a:p>
            <a:pPr algn="ctr"/>
            <a:r>
              <a:rPr lang="ko-KR" altLang="en-US" sz="1100" b="1" spc="-150" dirty="0" err="1">
                <a:latin typeface="+mn-ea"/>
              </a:rPr>
              <a:t>위계점</a:t>
            </a:r>
            <a:r>
              <a:rPr lang="ko-KR" altLang="en-US" sz="1100" b="1" spc="-150" dirty="0">
                <a:latin typeface="+mn-ea"/>
              </a:rPr>
              <a:t> 교수</a:t>
            </a:r>
            <a:endParaRPr lang="en-US" altLang="ko-KR" sz="1100" b="1" spc="-150" dirty="0">
              <a:latin typeface="+mn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617EB73-54E2-59C3-2B01-7A8F4C5C5C5B}"/>
              </a:ext>
            </a:extLst>
          </p:cNvPr>
          <p:cNvSpPr txBox="1"/>
          <p:nvPr/>
        </p:nvSpPr>
        <p:spPr>
          <a:xfrm>
            <a:off x="1137602" y="3076113"/>
            <a:ext cx="8242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spc="-150" dirty="0">
                <a:latin typeface="+mn-ea"/>
              </a:rPr>
              <a:t>행정법</a:t>
            </a:r>
            <a:endParaRPr lang="en-US" altLang="ko-KR" sz="1100" b="1" spc="-150" dirty="0">
              <a:latin typeface="+mn-ea"/>
            </a:endParaRPr>
          </a:p>
          <a:p>
            <a:pPr algn="ctr"/>
            <a:r>
              <a:rPr lang="ko-KR" altLang="en-US" sz="1100" b="1" spc="-150" dirty="0">
                <a:latin typeface="+mn-ea"/>
              </a:rPr>
              <a:t>김정일 교수</a:t>
            </a:r>
            <a:endParaRPr lang="en-US" altLang="ko-KR" sz="1100" b="1" spc="-150" dirty="0">
              <a:latin typeface="+mn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219488A-DE1C-5C6E-21E5-FD93615D4D26}"/>
              </a:ext>
            </a:extLst>
          </p:cNvPr>
          <p:cNvSpPr txBox="1"/>
          <p:nvPr/>
        </p:nvSpPr>
        <p:spPr>
          <a:xfrm>
            <a:off x="3285884" y="3076112"/>
            <a:ext cx="7328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spc="-150" dirty="0" err="1">
                <a:latin typeface="+mn-ea"/>
              </a:rPr>
              <a:t>교정학</a:t>
            </a:r>
            <a:endParaRPr lang="en-US" altLang="ko-KR" sz="1100" b="1" spc="-150" dirty="0">
              <a:latin typeface="+mn-ea"/>
            </a:endParaRPr>
          </a:p>
          <a:p>
            <a:pPr algn="ctr"/>
            <a:r>
              <a:rPr lang="ko-KR" altLang="en-US" sz="1100" b="1" spc="-150" dirty="0">
                <a:latin typeface="+mn-ea"/>
              </a:rPr>
              <a:t>정 통 교수</a:t>
            </a:r>
            <a:endParaRPr lang="en-US" altLang="ko-KR" sz="1100" b="1" spc="-150" dirty="0">
              <a:latin typeface="+mn-ea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1B3F0FBE-E2B2-96DB-683B-BDC2D57B8E4F}"/>
              </a:ext>
            </a:extLst>
          </p:cNvPr>
          <p:cNvSpPr/>
          <p:nvPr/>
        </p:nvSpPr>
        <p:spPr>
          <a:xfrm>
            <a:off x="595352" y="735226"/>
            <a:ext cx="1841458" cy="13430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4CD8947-45F8-8D92-288B-1E4BA49FFBAB}"/>
              </a:ext>
            </a:extLst>
          </p:cNvPr>
          <p:cNvSpPr txBox="1"/>
          <p:nvPr/>
        </p:nvSpPr>
        <p:spPr>
          <a:xfrm>
            <a:off x="1112951" y="1645015"/>
            <a:ext cx="8242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spc="-150" dirty="0">
                <a:latin typeface="+mn-ea"/>
              </a:rPr>
              <a:t>형사소송법</a:t>
            </a:r>
            <a:endParaRPr lang="en-US" altLang="ko-KR" sz="1100" b="1" spc="-150" dirty="0">
              <a:latin typeface="+mn-ea"/>
            </a:endParaRPr>
          </a:p>
          <a:p>
            <a:pPr algn="ctr"/>
            <a:r>
              <a:rPr lang="ko-KR" altLang="en-US" sz="1100" b="1" spc="-150" dirty="0">
                <a:latin typeface="+mn-ea"/>
              </a:rPr>
              <a:t>신광은 교수</a:t>
            </a:r>
            <a:endParaRPr lang="en-US" altLang="ko-KR" sz="1100" b="1" spc="-150" dirty="0">
              <a:latin typeface="+mn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29B7794-3B0C-62CA-3884-0433637CD520}"/>
              </a:ext>
            </a:extLst>
          </p:cNvPr>
          <p:cNvSpPr txBox="1"/>
          <p:nvPr/>
        </p:nvSpPr>
        <p:spPr>
          <a:xfrm>
            <a:off x="775620" y="930551"/>
            <a:ext cx="137249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spc="-150" dirty="0">
                <a:latin typeface="+mn-ea"/>
              </a:rPr>
              <a:t>사례 중심 쉬운 설명</a:t>
            </a:r>
            <a:endParaRPr lang="en-US" altLang="ko-KR" sz="1100" b="1" spc="-150" dirty="0">
              <a:latin typeface="+mn-ea"/>
            </a:endParaRPr>
          </a:p>
          <a:p>
            <a:pPr algn="ctr"/>
            <a:r>
              <a:rPr lang="ko-KR" altLang="en-US" sz="1100" b="1" spc="-150" dirty="0">
                <a:latin typeface="+mn-ea"/>
              </a:rPr>
              <a:t>듣기만 해도 이해 완료</a:t>
            </a:r>
            <a:endParaRPr lang="en-US" altLang="ko-KR" sz="1100" b="1" spc="-150" dirty="0">
              <a:latin typeface="+mn-ea"/>
            </a:endParaRPr>
          </a:p>
          <a:p>
            <a:pPr algn="ctr"/>
            <a:r>
              <a:rPr lang="en-US" altLang="ko-KR" sz="1100" b="1" spc="-150" dirty="0">
                <a:latin typeface="+mn-ea"/>
              </a:rPr>
              <a:t>&amp; </a:t>
            </a:r>
            <a:r>
              <a:rPr lang="ko-KR" altLang="en-US" sz="1100" b="1" spc="-150" dirty="0">
                <a:latin typeface="+mn-ea"/>
              </a:rPr>
              <a:t>암기는 자동</a:t>
            </a:r>
            <a:r>
              <a:rPr lang="en-US" altLang="ko-KR" sz="1100" b="1" spc="-150" dirty="0">
                <a:latin typeface="+mn-ea"/>
              </a:rPr>
              <a:t>!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D8167B9D-D348-B643-85BD-C7EAF03E6A45}"/>
              </a:ext>
            </a:extLst>
          </p:cNvPr>
          <p:cNvSpPr/>
          <p:nvPr/>
        </p:nvSpPr>
        <p:spPr>
          <a:xfrm>
            <a:off x="6879783" y="2184465"/>
            <a:ext cx="1841458" cy="13430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74CC9C0-CA8B-A942-3111-EB0D533EF937}"/>
              </a:ext>
            </a:extLst>
          </p:cNvPr>
          <p:cNvSpPr txBox="1"/>
          <p:nvPr/>
        </p:nvSpPr>
        <p:spPr>
          <a:xfrm>
            <a:off x="7075964" y="3256178"/>
            <a:ext cx="1285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-150" dirty="0">
                <a:latin typeface="+mn-ea"/>
              </a:rPr>
              <a:t>COMING SOON</a:t>
            </a:r>
          </a:p>
        </p:txBody>
      </p:sp>
      <p:pic>
        <p:nvPicPr>
          <p:cNvPr id="71" name="Picture 8">
            <a:extLst>
              <a:ext uri="{FF2B5EF4-FFF2-40B4-BE49-F238E27FC236}">
                <a16:creationId xmlns:a16="http://schemas.microsoft.com/office/drawing/2014/main" id="{05E5E698-D379-E990-27E1-07DC7805C4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0" t="32639" r="36632"/>
          <a:stretch/>
        </p:blipFill>
        <p:spPr bwMode="auto">
          <a:xfrm>
            <a:off x="7522134" y="2287792"/>
            <a:ext cx="597964" cy="100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8BAECAE0-2C90-B4AA-432E-5E0331751A64}"/>
              </a:ext>
            </a:extLst>
          </p:cNvPr>
          <p:cNvSpPr/>
          <p:nvPr/>
        </p:nvSpPr>
        <p:spPr>
          <a:xfrm>
            <a:off x="2690162" y="2184465"/>
            <a:ext cx="1841458" cy="13430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7424FFB-959B-BABD-B602-C8702EECB4EC}"/>
              </a:ext>
            </a:extLst>
          </p:cNvPr>
          <p:cNvSpPr/>
          <p:nvPr/>
        </p:nvSpPr>
        <p:spPr>
          <a:xfrm>
            <a:off x="4784972" y="2184465"/>
            <a:ext cx="1841458" cy="13430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55948F4-33FF-BBE6-E20A-D80204B1B9A5}"/>
              </a:ext>
            </a:extLst>
          </p:cNvPr>
          <p:cNvSpPr txBox="1"/>
          <p:nvPr/>
        </p:nvSpPr>
        <p:spPr>
          <a:xfrm>
            <a:off x="3323344" y="5256110"/>
            <a:ext cx="2795346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dirty="0">
                <a:latin typeface="+mn-ea"/>
              </a:rPr>
              <a:t>형사소송법</a:t>
            </a:r>
            <a:endParaRPr lang="en-US" altLang="ko-KR" b="1" dirty="0">
              <a:latin typeface="+mn-ea"/>
            </a:endParaRPr>
          </a:p>
          <a:p>
            <a:pPr algn="l"/>
            <a:r>
              <a:rPr lang="ko-KR" altLang="en-US" sz="4400" b="1" i="0" dirty="0">
                <a:effectLst/>
                <a:latin typeface="+mn-ea"/>
              </a:rPr>
              <a:t>신광은</a:t>
            </a:r>
            <a:r>
              <a:rPr lang="ko-KR" altLang="en-US" b="1" i="0" dirty="0">
                <a:effectLst/>
                <a:latin typeface="+mn-ea"/>
              </a:rPr>
              <a:t> 교수님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FC1AE9C6-FF24-935D-2C3B-A58913C04DF2}"/>
              </a:ext>
            </a:extLst>
          </p:cNvPr>
          <p:cNvGrpSpPr/>
          <p:nvPr/>
        </p:nvGrpSpPr>
        <p:grpSpPr>
          <a:xfrm>
            <a:off x="5282654" y="5301926"/>
            <a:ext cx="333375" cy="333375"/>
            <a:chOff x="5238750" y="5295386"/>
            <a:chExt cx="400050" cy="400050"/>
          </a:xfrm>
        </p:grpSpPr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0C695EDC-E6F4-BF07-C611-56C47B81FB2C}"/>
                </a:ext>
              </a:extLst>
            </p:cNvPr>
            <p:cNvSpPr/>
            <p:nvPr/>
          </p:nvSpPr>
          <p:spPr>
            <a:xfrm>
              <a:off x="5238750" y="5295386"/>
              <a:ext cx="400050" cy="4000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28C9A4AC-F7EB-8C76-5083-C22F7C0EA88A}"/>
                </a:ext>
              </a:extLst>
            </p:cNvPr>
            <p:cNvGrpSpPr/>
            <p:nvPr/>
          </p:nvGrpSpPr>
          <p:grpSpPr>
            <a:xfrm>
              <a:off x="5343078" y="5351395"/>
              <a:ext cx="187926" cy="288032"/>
              <a:chOff x="8755264" y="242673"/>
              <a:chExt cx="326047" cy="499729"/>
            </a:xfrm>
          </p:grpSpPr>
          <p:sp>
            <p:nvSpPr>
              <p:cNvPr id="91" name="이등변 삼각형 90">
                <a:extLst>
                  <a:ext uri="{FF2B5EF4-FFF2-40B4-BE49-F238E27FC236}">
                    <a16:creationId xmlns:a16="http://schemas.microsoft.com/office/drawing/2014/main" id="{A5EFA1FF-4D25-6581-BE5C-BEB136005217}"/>
                  </a:ext>
                </a:extLst>
              </p:cNvPr>
              <p:cNvSpPr/>
              <p:nvPr/>
            </p:nvSpPr>
            <p:spPr>
              <a:xfrm>
                <a:off x="8755264" y="242673"/>
                <a:ext cx="326047" cy="281075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393FA487-5589-DE1D-C8EB-F8CC8A079A1E}"/>
                  </a:ext>
                </a:extLst>
              </p:cNvPr>
              <p:cNvSpPr/>
              <p:nvPr/>
            </p:nvSpPr>
            <p:spPr>
              <a:xfrm>
                <a:off x="8794640" y="523748"/>
                <a:ext cx="247294" cy="2186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EACB1B2D-E159-DCE7-1366-371A3F2029C7}"/>
                  </a:ext>
                </a:extLst>
              </p:cNvPr>
              <p:cNvSpPr/>
              <p:nvPr/>
            </p:nvSpPr>
            <p:spPr>
              <a:xfrm>
                <a:off x="8895989" y="609600"/>
                <a:ext cx="45719" cy="1328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94" name="그림 93">
            <a:extLst>
              <a:ext uri="{FF2B5EF4-FFF2-40B4-BE49-F238E27FC236}">
                <a16:creationId xmlns:a16="http://schemas.microsoft.com/office/drawing/2014/main" id="{A1226CBF-A1F1-E5DB-0EA1-55E420F50F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6654" y="4952607"/>
            <a:ext cx="2284880" cy="1289175"/>
          </a:xfrm>
          <a:prstGeom prst="rect">
            <a:avLst/>
          </a:prstGeom>
        </p:spPr>
      </p:pic>
      <p:sp>
        <p:nvSpPr>
          <p:cNvPr id="95" name="타원 94">
            <a:extLst>
              <a:ext uri="{FF2B5EF4-FFF2-40B4-BE49-F238E27FC236}">
                <a16:creationId xmlns:a16="http://schemas.microsoft.com/office/drawing/2014/main" id="{EE170A18-6A45-28FF-54C3-A9D3282AF2E6}"/>
              </a:ext>
            </a:extLst>
          </p:cNvPr>
          <p:cNvSpPr/>
          <p:nvPr/>
        </p:nvSpPr>
        <p:spPr>
          <a:xfrm>
            <a:off x="5566536" y="4773810"/>
            <a:ext cx="288032" cy="288032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3418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B1375C-4289-63E6-7C96-441323E2801B}"/>
              </a:ext>
            </a:extLst>
          </p:cNvPr>
          <p:cNvSpPr/>
          <p:nvPr/>
        </p:nvSpPr>
        <p:spPr>
          <a:xfrm>
            <a:off x="234892" y="255373"/>
            <a:ext cx="8976219" cy="63719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7325CA-7999-9805-87DA-ACCBEBA82598}"/>
              </a:ext>
            </a:extLst>
          </p:cNvPr>
          <p:cNvSpPr/>
          <p:nvPr/>
        </p:nvSpPr>
        <p:spPr>
          <a:xfrm>
            <a:off x="595352" y="3486150"/>
            <a:ext cx="8134037" cy="29241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D2D247-1748-C09A-FABC-861C5EE5AC8D}"/>
              </a:ext>
            </a:extLst>
          </p:cNvPr>
          <p:cNvSpPr txBox="1"/>
          <p:nvPr/>
        </p:nvSpPr>
        <p:spPr>
          <a:xfrm>
            <a:off x="4698326" y="3626317"/>
            <a:ext cx="32931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dirty="0">
                <a:latin typeface="+mn-ea"/>
              </a:rPr>
              <a:t>오늘을 견뎌라</a:t>
            </a:r>
            <a:r>
              <a:rPr lang="en-US" altLang="ko-KR" b="1" dirty="0">
                <a:latin typeface="+mn-ea"/>
              </a:rPr>
              <a:t>!</a:t>
            </a:r>
          </a:p>
          <a:p>
            <a:pPr algn="l"/>
            <a:r>
              <a:rPr lang="ko-KR" altLang="en-US" b="1" i="0" dirty="0">
                <a:effectLst/>
                <a:latin typeface="+mn-ea"/>
              </a:rPr>
              <a:t>그리고 합격하라</a:t>
            </a:r>
            <a:r>
              <a:rPr lang="en-US" altLang="ko-KR" b="1" i="0" dirty="0">
                <a:effectLst/>
                <a:latin typeface="+mn-ea"/>
              </a:rPr>
              <a:t>!</a:t>
            </a:r>
            <a:endParaRPr lang="ko-KR" altLang="en-US" b="1" i="0" dirty="0">
              <a:effectLst/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C73AFEF-FEA4-E11B-E5F2-D571F738605D}"/>
              </a:ext>
            </a:extLst>
          </p:cNvPr>
          <p:cNvCxnSpPr/>
          <p:nvPr/>
        </p:nvCxnSpPr>
        <p:spPr>
          <a:xfrm>
            <a:off x="4550577" y="3710808"/>
            <a:ext cx="0" cy="5160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878F41D-0D34-A46F-9A80-1FDF26CB29D8}"/>
              </a:ext>
            </a:extLst>
          </p:cNvPr>
          <p:cNvGrpSpPr/>
          <p:nvPr/>
        </p:nvGrpSpPr>
        <p:grpSpPr>
          <a:xfrm>
            <a:off x="5471448" y="5223858"/>
            <a:ext cx="333375" cy="333375"/>
            <a:chOff x="5238750" y="5295386"/>
            <a:chExt cx="400050" cy="40005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2FFDD8B7-30B4-B396-0DE4-352EFD0F3DF2}"/>
                </a:ext>
              </a:extLst>
            </p:cNvPr>
            <p:cNvSpPr/>
            <p:nvPr/>
          </p:nvSpPr>
          <p:spPr>
            <a:xfrm>
              <a:off x="5238750" y="5295386"/>
              <a:ext cx="400050" cy="4000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9F5F2F34-69E0-F3C5-7A22-DB6D9F0B1E33}"/>
                </a:ext>
              </a:extLst>
            </p:cNvPr>
            <p:cNvGrpSpPr/>
            <p:nvPr/>
          </p:nvGrpSpPr>
          <p:grpSpPr>
            <a:xfrm>
              <a:off x="5343078" y="5351395"/>
              <a:ext cx="187926" cy="288032"/>
              <a:chOff x="8755264" y="242673"/>
              <a:chExt cx="326047" cy="499729"/>
            </a:xfrm>
          </p:grpSpPr>
          <p:sp>
            <p:nvSpPr>
              <p:cNvPr id="38" name="이등변 삼각형 37">
                <a:extLst>
                  <a:ext uri="{FF2B5EF4-FFF2-40B4-BE49-F238E27FC236}">
                    <a16:creationId xmlns:a16="http://schemas.microsoft.com/office/drawing/2014/main" id="{39DAEDC8-A3AC-C428-393F-2C2022C3E9F4}"/>
                  </a:ext>
                </a:extLst>
              </p:cNvPr>
              <p:cNvSpPr/>
              <p:nvPr/>
            </p:nvSpPr>
            <p:spPr>
              <a:xfrm>
                <a:off x="8755264" y="242673"/>
                <a:ext cx="326047" cy="281075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F19F5418-07E2-2E47-1631-49E9647A6C8E}"/>
                  </a:ext>
                </a:extLst>
              </p:cNvPr>
              <p:cNvSpPr/>
              <p:nvPr/>
            </p:nvSpPr>
            <p:spPr>
              <a:xfrm>
                <a:off x="8794640" y="523748"/>
                <a:ext cx="247294" cy="2186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502E7289-670D-8EA4-DC1F-12000581B9F4}"/>
                  </a:ext>
                </a:extLst>
              </p:cNvPr>
              <p:cNvSpPr/>
              <p:nvPr/>
            </p:nvSpPr>
            <p:spPr>
              <a:xfrm>
                <a:off x="8895989" y="609600"/>
                <a:ext cx="45719" cy="1328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5A13337-3988-36B5-66EE-3B96494A454B}"/>
              </a:ext>
            </a:extLst>
          </p:cNvPr>
          <p:cNvSpPr txBox="1"/>
          <p:nvPr/>
        </p:nvSpPr>
        <p:spPr>
          <a:xfrm>
            <a:off x="3323344" y="5059237"/>
            <a:ext cx="2795346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dirty="0">
                <a:latin typeface="+mn-ea"/>
              </a:rPr>
              <a:t>헌법</a:t>
            </a:r>
            <a:endParaRPr lang="en-US" altLang="ko-KR" b="1" dirty="0">
              <a:latin typeface="+mn-ea"/>
            </a:endParaRPr>
          </a:p>
          <a:p>
            <a:pPr algn="l"/>
            <a:r>
              <a:rPr lang="ko-KR" altLang="en-US" sz="4400" b="1" i="0" dirty="0">
                <a:effectLst/>
                <a:latin typeface="+mn-ea"/>
              </a:rPr>
              <a:t>문태환</a:t>
            </a:r>
            <a:r>
              <a:rPr lang="ko-KR" altLang="en-US" b="1" i="0" dirty="0">
                <a:effectLst/>
                <a:latin typeface="+mn-ea"/>
              </a:rPr>
              <a:t> 교수님</a:t>
            </a:r>
          </a:p>
        </p:txBody>
      </p:sp>
      <p:graphicFrame>
        <p:nvGraphicFramePr>
          <p:cNvPr id="68" name="Group 87">
            <a:extLst>
              <a:ext uri="{FF2B5EF4-FFF2-40B4-BE49-F238E27FC236}">
                <a16:creationId xmlns:a16="http://schemas.microsoft.com/office/drawing/2014/main" id="{5585EC2B-AD4F-2050-5D2C-0BD37EF7EA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201806"/>
              </p:ext>
            </p:extLst>
          </p:nvPr>
        </p:nvGraphicFramePr>
        <p:xfrm>
          <a:off x="9430473" y="1"/>
          <a:ext cx="2761527" cy="408872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ko-KR" altLang="en-US" sz="800" dirty="0" err="1">
                          <a:latin typeface="+mn-ea"/>
                        </a:rPr>
                        <a:t>황종휴</a:t>
                      </a:r>
                      <a:r>
                        <a:rPr lang="ko-KR" altLang="en-US" sz="800" dirty="0">
                          <a:latin typeface="+mn-ea"/>
                        </a:rPr>
                        <a:t> </a:t>
                      </a:r>
                      <a:r>
                        <a:rPr lang="en-US" altLang="ko-KR" sz="800" dirty="0">
                          <a:latin typeface="+mn-ea"/>
                        </a:rPr>
                        <a:t>T</a:t>
                      </a:r>
                      <a:r>
                        <a:rPr lang="ko-KR" altLang="en-US" sz="800" dirty="0">
                          <a:latin typeface="+mn-ea"/>
                        </a:rPr>
                        <a:t> </a:t>
                      </a:r>
                      <a:r>
                        <a:rPr lang="ko-KR" altLang="en-US" sz="800" dirty="0" err="1">
                          <a:latin typeface="+mn-ea"/>
                        </a:rPr>
                        <a:t>교수홈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en-US" altLang="ko-KR" sz="800" dirty="0"/>
                        <a:t>https://www.miraeij.com/gosi/professor/home/?c3RlYWNoZXJfZms9OTU=</a:t>
                      </a: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ko-KR" altLang="en-US" sz="800" dirty="0" err="1">
                          <a:latin typeface="+mn-ea"/>
                        </a:rPr>
                        <a:t>황종휴</a:t>
                      </a:r>
                      <a:r>
                        <a:rPr lang="ko-KR" altLang="en-US" sz="800" dirty="0">
                          <a:latin typeface="+mn-ea"/>
                        </a:rPr>
                        <a:t> </a:t>
                      </a:r>
                      <a:r>
                        <a:rPr lang="en-US" altLang="ko-KR" sz="800" dirty="0">
                          <a:latin typeface="+mn-ea"/>
                        </a:rPr>
                        <a:t>T </a:t>
                      </a:r>
                      <a:r>
                        <a:rPr lang="ko-KR" altLang="en-US" sz="800" dirty="0">
                          <a:latin typeface="+mn-ea"/>
                        </a:rPr>
                        <a:t>유투브 </a:t>
                      </a:r>
                      <a:r>
                        <a:rPr lang="en-US" altLang="ko-KR" sz="800" dirty="0">
                          <a:latin typeface="+mn-ea"/>
                        </a:rPr>
                        <a:t>url:</a:t>
                      </a:r>
                    </a:p>
                    <a:p>
                      <a:r>
                        <a:rPr lang="en-US" altLang="ko-KR" sz="800" dirty="0"/>
                        <a:t>https://youtu.be/FxlCbGDOwvc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ko-KR" altLang="en-US" sz="800" dirty="0">
                          <a:latin typeface="+mn-ea"/>
                        </a:rPr>
                        <a:t>문태환 </a:t>
                      </a:r>
                      <a:r>
                        <a:rPr lang="en-US" altLang="ko-KR" sz="800" dirty="0">
                          <a:latin typeface="+mn-ea"/>
                        </a:rPr>
                        <a:t>T </a:t>
                      </a:r>
                      <a:r>
                        <a:rPr lang="ko-KR" altLang="en-US" sz="800" dirty="0" err="1">
                          <a:latin typeface="+mn-ea"/>
                        </a:rPr>
                        <a:t>교수홈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en-US" altLang="ko-KR" sz="800" dirty="0"/>
                        <a:t>https://www.miraeij.com/gosi/professor/home/?c3RlYWNoZXJfZms9OTQ=</a:t>
                      </a: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ko-KR" altLang="en-US" sz="800" dirty="0">
                          <a:latin typeface="+mn-ea"/>
                        </a:rPr>
                        <a:t>문태환 </a:t>
                      </a:r>
                      <a:r>
                        <a:rPr lang="en-US" altLang="ko-KR" sz="800" dirty="0">
                          <a:latin typeface="+mn-ea"/>
                        </a:rPr>
                        <a:t>T </a:t>
                      </a:r>
                      <a:r>
                        <a:rPr lang="ko-KR" altLang="en-US" sz="800" dirty="0">
                          <a:latin typeface="+mn-ea"/>
                        </a:rPr>
                        <a:t>유투브 </a:t>
                      </a:r>
                      <a:r>
                        <a:rPr lang="en-US" altLang="ko-KR" sz="800" dirty="0">
                          <a:latin typeface="+mn-ea"/>
                        </a:rPr>
                        <a:t>url:</a:t>
                      </a:r>
                    </a:p>
                    <a:p>
                      <a:r>
                        <a:rPr lang="en-US" altLang="ko-KR" sz="800" dirty="0"/>
                        <a:t>https://youtu.be/lsXjF2PzQOk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9CAFF59-9282-20D2-0B97-E6D246E432F5}"/>
              </a:ext>
            </a:extLst>
          </p:cNvPr>
          <p:cNvSpPr/>
          <p:nvPr/>
        </p:nvSpPr>
        <p:spPr>
          <a:xfrm>
            <a:off x="595352" y="399439"/>
            <a:ext cx="8134037" cy="29241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68DF4C-E0D9-0FEB-A3FD-53F03CB15912}"/>
              </a:ext>
            </a:extLst>
          </p:cNvPr>
          <p:cNvSpPr txBox="1"/>
          <p:nvPr/>
        </p:nvSpPr>
        <p:spPr>
          <a:xfrm>
            <a:off x="4698326" y="539606"/>
            <a:ext cx="3861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effectLst/>
                <a:latin typeface="+mn-ea"/>
              </a:rPr>
              <a:t>머릿속에 경제학의 지도가 그려지는 </a:t>
            </a:r>
            <a:r>
              <a:rPr lang="en-US" altLang="ko-KR" b="1" i="0" dirty="0">
                <a:effectLst/>
                <a:latin typeface="+mn-ea"/>
              </a:rPr>
              <a:t>MAP </a:t>
            </a:r>
            <a:r>
              <a:rPr lang="ko-KR" altLang="en-US" b="1" i="0" dirty="0">
                <a:effectLst/>
                <a:latin typeface="+mn-ea"/>
              </a:rPr>
              <a:t>경제학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637BE5F-5CBF-7386-1A18-585E12FE8262}"/>
              </a:ext>
            </a:extLst>
          </p:cNvPr>
          <p:cNvCxnSpPr/>
          <p:nvPr/>
        </p:nvCxnSpPr>
        <p:spPr>
          <a:xfrm>
            <a:off x="4550577" y="624097"/>
            <a:ext cx="0" cy="5160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BD441CE6-6678-EE87-4E6E-863BAAB3677F}"/>
              </a:ext>
            </a:extLst>
          </p:cNvPr>
          <p:cNvGrpSpPr/>
          <p:nvPr/>
        </p:nvGrpSpPr>
        <p:grpSpPr>
          <a:xfrm>
            <a:off x="5471448" y="2137147"/>
            <a:ext cx="333375" cy="333375"/>
            <a:chOff x="5238750" y="5295386"/>
            <a:chExt cx="400050" cy="400050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4A35FE5-6987-A360-C223-57EAEDDB224A}"/>
                </a:ext>
              </a:extLst>
            </p:cNvPr>
            <p:cNvSpPr/>
            <p:nvPr/>
          </p:nvSpPr>
          <p:spPr>
            <a:xfrm>
              <a:off x="5238750" y="5295386"/>
              <a:ext cx="400050" cy="4000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C812AE2-AA1F-DA23-55B9-EAD76855E501}"/>
                </a:ext>
              </a:extLst>
            </p:cNvPr>
            <p:cNvGrpSpPr/>
            <p:nvPr/>
          </p:nvGrpSpPr>
          <p:grpSpPr>
            <a:xfrm>
              <a:off x="5343078" y="5351395"/>
              <a:ext cx="187926" cy="288032"/>
              <a:chOff x="8755264" y="242673"/>
              <a:chExt cx="326047" cy="499729"/>
            </a:xfrm>
          </p:grpSpPr>
          <p:sp>
            <p:nvSpPr>
              <p:cNvPr id="9" name="이등변 삼각형 8">
                <a:extLst>
                  <a:ext uri="{FF2B5EF4-FFF2-40B4-BE49-F238E27FC236}">
                    <a16:creationId xmlns:a16="http://schemas.microsoft.com/office/drawing/2014/main" id="{8E04D60B-0E61-4418-B0B0-5E18F46FD115}"/>
                  </a:ext>
                </a:extLst>
              </p:cNvPr>
              <p:cNvSpPr/>
              <p:nvPr/>
            </p:nvSpPr>
            <p:spPr>
              <a:xfrm>
                <a:off x="8755264" y="242673"/>
                <a:ext cx="326047" cy="281075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AEB8053-6AF7-03D5-089A-6259F4B04998}"/>
                  </a:ext>
                </a:extLst>
              </p:cNvPr>
              <p:cNvSpPr/>
              <p:nvPr/>
            </p:nvSpPr>
            <p:spPr>
              <a:xfrm>
                <a:off x="8794640" y="523748"/>
                <a:ext cx="247294" cy="2186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DCCA2E54-7BBD-CB94-621D-58A810CA4915}"/>
                  </a:ext>
                </a:extLst>
              </p:cNvPr>
              <p:cNvSpPr/>
              <p:nvPr/>
            </p:nvSpPr>
            <p:spPr>
              <a:xfrm>
                <a:off x="8895989" y="609600"/>
                <a:ext cx="45719" cy="1328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E6CB491-DDC7-7B01-4485-BDABA27FE2EB}"/>
              </a:ext>
            </a:extLst>
          </p:cNvPr>
          <p:cNvSpPr txBox="1"/>
          <p:nvPr/>
        </p:nvSpPr>
        <p:spPr>
          <a:xfrm>
            <a:off x="3323344" y="2059132"/>
            <a:ext cx="2795346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dirty="0">
                <a:latin typeface="+mn-ea"/>
              </a:rPr>
              <a:t>경제학</a:t>
            </a:r>
            <a:endParaRPr lang="en-US" altLang="ko-KR" b="1" dirty="0">
              <a:latin typeface="+mn-ea"/>
            </a:endParaRPr>
          </a:p>
          <a:p>
            <a:pPr algn="l"/>
            <a:r>
              <a:rPr lang="ko-KR" altLang="en-US" sz="4400" b="1" i="0" dirty="0" err="1">
                <a:effectLst/>
                <a:latin typeface="+mn-ea"/>
              </a:rPr>
              <a:t>황종휴</a:t>
            </a:r>
            <a:r>
              <a:rPr lang="ko-KR" altLang="en-US" b="1" i="0" dirty="0">
                <a:effectLst/>
                <a:latin typeface="+mn-ea"/>
              </a:rPr>
              <a:t> 교수님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C6B9962-7DF0-21D7-3D4D-70253CBF1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698" y="1805345"/>
            <a:ext cx="2321205" cy="130266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1D7C572-4BA6-7B07-19D3-46A162217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198" y="593383"/>
            <a:ext cx="1805424" cy="257360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3BD1DC6-78B1-C235-32EA-C9F60522F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696" y="4881410"/>
            <a:ext cx="2284880" cy="131091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83453E5-CAC4-17EF-58EF-E47624EF5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060" y="3788386"/>
            <a:ext cx="2232293" cy="247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38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그림 77">
            <a:extLst>
              <a:ext uri="{FF2B5EF4-FFF2-40B4-BE49-F238E27FC236}">
                <a16:creationId xmlns:a16="http://schemas.microsoft.com/office/drawing/2014/main" id="{106E568A-456A-0C2E-295D-EB04DB83D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07" y="3656654"/>
            <a:ext cx="2345260" cy="258973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B1375C-4289-63E6-7C96-441323E2801B}"/>
              </a:ext>
            </a:extLst>
          </p:cNvPr>
          <p:cNvSpPr/>
          <p:nvPr/>
        </p:nvSpPr>
        <p:spPr>
          <a:xfrm>
            <a:off x="234892" y="255373"/>
            <a:ext cx="8976219" cy="63719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7325CA-7999-9805-87DA-ACCBEBA82598}"/>
              </a:ext>
            </a:extLst>
          </p:cNvPr>
          <p:cNvSpPr/>
          <p:nvPr/>
        </p:nvSpPr>
        <p:spPr>
          <a:xfrm>
            <a:off x="595352" y="3486150"/>
            <a:ext cx="8134037" cy="29241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D2D247-1748-C09A-FABC-861C5EE5AC8D}"/>
              </a:ext>
            </a:extLst>
          </p:cNvPr>
          <p:cNvSpPr txBox="1"/>
          <p:nvPr/>
        </p:nvSpPr>
        <p:spPr>
          <a:xfrm>
            <a:off x="4698326" y="3626317"/>
            <a:ext cx="32931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dirty="0">
                <a:latin typeface="+mn-ea"/>
              </a:rPr>
              <a:t>저절로 암기되는 쉬운 행정법</a:t>
            </a:r>
            <a:endParaRPr lang="en-US" altLang="ko-KR" b="1" dirty="0">
              <a:latin typeface="+mn-ea"/>
            </a:endParaRPr>
          </a:p>
          <a:p>
            <a:pPr algn="l"/>
            <a:r>
              <a:rPr lang="ko-KR" altLang="en-US" b="1" i="0" dirty="0">
                <a:effectLst/>
                <a:latin typeface="+mn-ea"/>
              </a:rPr>
              <a:t>삼위일체 행정법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C73AFEF-FEA4-E11B-E5F2-D571F738605D}"/>
              </a:ext>
            </a:extLst>
          </p:cNvPr>
          <p:cNvCxnSpPr/>
          <p:nvPr/>
        </p:nvCxnSpPr>
        <p:spPr>
          <a:xfrm>
            <a:off x="4550577" y="3710808"/>
            <a:ext cx="0" cy="5160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878F41D-0D34-A46F-9A80-1FDF26CB29D8}"/>
              </a:ext>
            </a:extLst>
          </p:cNvPr>
          <p:cNvGrpSpPr/>
          <p:nvPr/>
        </p:nvGrpSpPr>
        <p:grpSpPr>
          <a:xfrm>
            <a:off x="5471448" y="5223858"/>
            <a:ext cx="333375" cy="333375"/>
            <a:chOff x="5238750" y="5295386"/>
            <a:chExt cx="400050" cy="40005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2FFDD8B7-30B4-B396-0DE4-352EFD0F3DF2}"/>
                </a:ext>
              </a:extLst>
            </p:cNvPr>
            <p:cNvSpPr/>
            <p:nvPr/>
          </p:nvSpPr>
          <p:spPr>
            <a:xfrm>
              <a:off x="5238750" y="5295386"/>
              <a:ext cx="400050" cy="4000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9F5F2F34-69E0-F3C5-7A22-DB6D9F0B1E33}"/>
                </a:ext>
              </a:extLst>
            </p:cNvPr>
            <p:cNvGrpSpPr/>
            <p:nvPr/>
          </p:nvGrpSpPr>
          <p:grpSpPr>
            <a:xfrm>
              <a:off x="5343078" y="5351395"/>
              <a:ext cx="187926" cy="288032"/>
              <a:chOff x="8755264" y="242673"/>
              <a:chExt cx="326047" cy="499729"/>
            </a:xfrm>
          </p:grpSpPr>
          <p:sp>
            <p:nvSpPr>
              <p:cNvPr id="38" name="이등변 삼각형 37">
                <a:extLst>
                  <a:ext uri="{FF2B5EF4-FFF2-40B4-BE49-F238E27FC236}">
                    <a16:creationId xmlns:a16="http://schemas.microsoft.com/office/drawing/2014/main" id="{39DAEDC8-A3AC-C428-393F-2C2022C3E9F4}"/>
                  </a:ext>
                </a:extLst>
              </p:cNvPr>
              <p:cNvSpPr/>
              <p:nvPr/>
            </p:nvSpPr>
            <p:spPr>
              <a:xfrm>
                <a:off x="8755264" y="242673"/>
                <a:ext cx="326047" cy="281075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F19F5418-07E2-2E47-1631-49E9647A6C8E}"/>
                  </a:ext>
                </a:extLst>
              </p:cNvPr>
              <p:cNvSpPr/>
              <p:nvPr/>
            </p:nvSpPr>
            <p:spPr>
              <a:xfrm>
                <a:off x="8794640" y="523748"/>
                <a:ext cx="247294" cy="2186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502E7289-670D-8EA4-DC1F-12000581B9F4}"/>
                  </a:ext>
                </a:extLst>
              </p:cNvPr>
              <p:cNvSpPr/>
              <p:nvPr/>
            </p:nvSpPr>
            <p:spPr>
              <a:xfrm>
                <a:off x="8895989" y="609600"/>
                <a:ext cx="45719" cy="1328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5A13337-3988-36B5-66EE-3B96494A454B}"/>
              </a:ext>
            </a:extLst>
          </p:cNvPr>
          <p:cNvSpPr txBox="1"/>
          <p:nvPr/>
        </p:nvSpPr>
        <p:spPr>
          <a:xfrm>
            <a:off x="3323344" y="5059237"/>
            <a:ext cx="2795346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dirty="0">
                <a:latin typeface="+mn-ea"/>
              </a:rPr>
              <a:t>행정법</a:t>
            </a:r>
            <a:endParaRPr lang="en-US" altLang="ko-KR" b="1" dirty="0">
              <a:latin typeface="+mn-ea"/>
            </a:endParaRPr>
          </a:p>
          <a:p>
            <a:pPr algn="l"/>
            <a:r>
              <a:rPr lang="ko-KR" altLang="en-US" sz="4400" b="1" i="0" dirty="0">
                <a:effectLst/>
                <a:latin typeface="+mn-ea"/>
              </a:rPr>
              <a:t>김정일</a:t>
            </a:r>
            <a:r>
              <a:rPr lang="ko-KR" altLang="en-US" b="1" i="0" dirty="0">
                <a:effectLst/>
                <a:latin typeface="+mn-ea"/>
              </a:rPr>
              <a:t> 교수님</a:t>
            </a: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F0E1F483-D9AB-B770-F66C-7050D4557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877" y="4881409"/>
            <a:ext cx="2284880" cy="1289851"/>
          </a:xfrm>
          <a:prstGeom prst="rect">
            <a:avLst/>
          </a:prstGeom>
        </p:spPr>
      </p:pic>
      <p:graphicFrame>
        <p:nvGraphicFramePr>
          <p:cNvPr id="68" name="Group 87">
            <a:extLst>
              <a:ext uri="{FF2B5EF4-FFF2-40B4-BE49-F238E27FC236}">
                <a16:creationId xmlns:a16="http://schemas.microsoft.com/office/drawing/2014/main" id="{5585EC2B-AD4F-2050-5D2C-0BD37EF7EA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983810"/>
              </p:ext>
            </p:extLst>
          </p:nvPr>
        </p:nvGraphicFramePr>
        <p:xfrm>
          <a:off x="9430473" y="1"/>
          <a:ext cx="2761527" cy="433256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ko-KR" altLang="en-US" sz="800" dirty="0" err="1">
                          <a:latin typeface="+mn-ea"/>
                        </a:rPr>
                        <a:t>위계점</a:t>
                      </a:r>
                      <a:r>
                        <a:rPr lang="ko-KR" altLang="en-US" sz="800" dirty="0">
                          <a:latin typeface="+mn-ea"/>
                        </a:rPr>
                        <a:t> </a:t>
                      </a:r>
                      <a:r>
                        <a:rPr lang="en-US" altLang="ko-KR" sz="800" dirty="0">
                          <a:latin typeface="+mn-ea"/>
                        </a:rPr>
                        <a:t>T</a:t>
                      </a:r>
                      <a:r>
                        <a:rPr lang="ko-KR" altLang="en-US" sz="800" dirty="0">
                          <a:latin typeface="+mn-ea"/>
                        </a:rPr>
                        <a:t> </a:t>
                      </a:r>
                      <a:r>
                        <a:rPr lang="ko-KR" altLang="en-US" sz="800" dirty="0" err="1">
                          <a:latin typeface="+mn-ea"/>
                        </a:rPr>
                        <a:t>교수홈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en-US" altLang="ko-KR" sz="800" dirty="0"/>
                        <a:t>https://www.miraeij.com/gosi/professor/home/?c3RlYWNoZXJfZms9OTU=</a:t>
                      </a: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ko-KR" altLang="en-US" sz="800" dirty="0" err="1">
                          <a:latin typeface="+mn-ea"/>
                        </a:rPr>
                        <a:t>위계점</a:t>
                      </a:r>
                      <a:r>
                        <a:rPr lang="ko-KR" altLang="en-US" sz="800" dirty="0">
                          <a:latin typeface="+mn-ea"/>
                        </a:rPr>
                        <a:t> </a:t>
                      </a:r>
                      <a:r>
                        <a:rPr lang="en-US" altLang="ko-KR" sz="800" dirty="0">
                          <a:latin typeface="+mn-ea"/>
                        </a:rPr>
                        <a:t>T </a:t>
                      </a:r>
                      <a:r>
                        <a:rPr lang="ko-KR" altLang="en-US" sz="800" dirty="0">
                          <a:latin typeface="+mn-ea"/>
                        </a:rPr>
                        <a:t>유투브 </a:t>
                      </a:r>
                      <a:r>
                        <a:rPr lang="en-US" altLang="ko-KR" sz="800" dirty="0">
                          <a:latin typeface="+mn-ea"/>
                        </a:rPr>
                        <a:t>url:</a:t>
                      </a:r>
                    </a:p>
                    <a:p>
                      <a:r>
                        <a:rPr lang="en-US" altLang="ko-KR" sz="800" dirty="0"/>
                        <a:t>https://youtu.be/eJQX5LqPeK8</a:t>
                      </a: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ko-KR" altLang="en-US" sz="800" dirty="0">
                          <a:latin typeface="+mn-ea"/>
                        </a:rPr>
                        <a:t>김정일 </a:t>
                      </a:r>
                      <a:r>
                        <a:rPr lang="en-US" altLang="ko-KR" sz="800" dirty="0">
                          <a:latin typeface="+mn-ea"/>
                        </a:rPr>
                        <a:t>T </a:t>
                      </a:r>
                      <a:r>
                        <a:rPr lang="ko-KR" altLang="en-US" sz="800" dirty="0" err="1">
                          <a:latin typeface="+mn-ea"/>
                        </a:rPr>
                        <a:t>교수홈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en-US" altLang="ko-KR" sz="800" dirty="0"/>
                        <a:t>https://www.miraeij.com/gosi/professor/home/?c3RlYWNoZXJfZms9OTQ=</a:t>
                      </a: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ko-KR" altLang="en-US" sz="800" dirty="0">
                          <a:latin typeface="+mn-ea"/>
                        </a:rPr>
                        <a:t>김정일 </a:t>
                      </a:r>
                      <a:r>
                        <a:rPr lang="en-US" altLang="ko-KR" sz="800" dirty="0">
                          <a:latin typeface="+mn-ea"/>
                        </a:rPr>
                        <a:t>T </a:t>
                      </a:r>
                      <a:r>
                        <a:rPr lang="ko-KR" altLang="en-US" sz="800" dirty="0">
                          <a:latin typeface="+mn-ea"/>
                        </a:rPr>
                        <a:t>유투브 </a:t>
                      </a:r>
                      <a:r>
                        <a:rPr lang="en-US" altLang="ko-KR" sz="800" dirty="0">
                          <a:latin typeface="+mn-ea"/>
                        </a:rPr>
                        <a:t>url:</a:t>
                      </a:r>
                    </a:p>
                    <a:p>
                      <a:r>
                        <a:rPr lang="en-US" altLang="ko-KR" sz="800" dirty="0"/>
                        <a:t>https://youtu.be/JdBJtMFun5k</a:t>
                      </a: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E190A757-84D1-E2F2-6EC8-C0ABC45B8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16" y="507698"/>
            <a:ext cx="2172489" cy="276837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9CAFF59-9282-20D2-0B97-E6D246E432F5}"/>
              </a:ext>
            </a:extLst>
          </p:cNvPr>
          <p:cNvSpPr/>
          <p:nvPr/>
        </p:nvSpPr>
        <p:spPr>
          <a:xfrm>
            <a:off x="595352" y="399439"/>
            <a:ext cx="8134037" cy="29241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68DF4C-E0D9-0FEB-A3FD-53F03CB15912}"/>
              </a:ext>
            </a:extLst>
          </p:cNvPr>
          <p:cNvSpPr txBox="1"/>
          <p:nvPr/>
        </p:nvSpPr>
        <p:spPr>
          <a:xfrm>
            <a:off x="4698326" y="539606"/>
            <a:ext cx="32931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effectLst/>
                <a:latin typeface="+mn-ea"/>
              </a:rPr>
              <a:t>행정학 고득점 자동완성</a:t>
            </a:r>
            <a:endParaRPr lang="en-US" altLang="ko-KR" b="1" i="0" dirty="0">
              <a:effectLst/>
              <a:latin typeface="+mn-ea"/>
            </a:endParaRPr>
          </a:p>
          <a:p>
            <a:pPr algn="l"/>
            <a:r>
              <a:rPr lang="ko-KR" altLang="en-US" b="1" dirty="0">
                <a:latin typeface="+mn-ea"/>
              </a:rPr>
              <a:t>네비게이션 행정학</a:t>
            </a:r>
            <a:endParaRPr lang="ko-KR" altLang="en-US" b="1" i="0" dirty="0">
              <a:effectLst/>
              <a:latin typeface="+mn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637BE5F-5CBF-7386-1A18-585E12FE8262}"/>
              </a:ext>
            </a:extLst>
          </p:cNvPr>
          <p:cNvCxnSpPr/>
          <p:nvPr/>
        </p:nvCxnSpPr>
        <p:spPr>
          <a:xfrm>
            <a:off x="4550577" y="624097"/>
            <a:ext cx="0" cy="5160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BD441CE6-6678-EE87-4E6E-863BAAB3677F}"/>
              </a:ext>
            </a:extLst>
          </p:cNvPr>
          <p:cNvGrpSpPr/>
          <p:nvPr/>
        </p:nvGrpSpPr>
        <p:grpSpPr>
          <a:xfrm>
            <a:off x="5471448" y="2137147"/>
            <a:ext cx="333375" cy="333375"/>
            <a:chOff x="5238750" y="5295386"/>
            <a:chExt cx="400050" cy="400050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4A35FE5-6987-A360-C223-57EAEDDB224A}"/>
                </a:ext>
              </a:extLst>
            </p:cNvPr>
            <p:cNvSpPr/>
            <p:nvPr/>
          </p:nvSpPr>
          <p:spPr>
            <a:xfrm>
              <a:off x="5238750" y="5295386"/>
              <a:ext cx="400050" cy="4000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C812AE2-AA1F-DA23-55B9-EAD76855E501}"/>
                </a:ext>
              </a:extLst>
            </p:cNvPr>
            <p:cNvGrpSpPr/>
            <p:nvPr/>
          </p:nvGrpSpPr>
          <p:grpSpPr>
            <a:xfrm>
              <a:off x="5343078" y="5351395"/>
              <a:ext cx="187926" cy="288032"/>
              <a:chOff x="8755264" y="242673"/>
              <a:chExt cx="326047" cy="499729"/>
            </a:xfrm>
          </p:grpSpPr>
          <p:sp>
            <p:nvSpPr>
              <p:cNvPr id="9" name="이등변 삼각형 8">
                <a:extLst>
                  <a:ext uri="{FF2B5EF4-FFF2-40B4-BE49-F238E27FC236}">
                    <a16:creationId xmlns:a16="http://schemas.microsoft.com/office/drawing/2014/main" id="{8E04D60B-0E61-4418-B0B0-5E18F46FD115}"/>
                  </a:ext>
                </a:extLst>
              </p:cNvPr>
              <p:cNvSpPr/>
              <p:nvPr/>
            </p:nvSpPr>
            <p:spPr>
              <a:xfrm>
                <a:off x="8755264" y="242673"/>
                <a:ext cx="326047" cy="281075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AEB8053-6AF7-03D5-089A-6259F4B04998}"/>
                  </a:ext>
                </a:extLst>
              </p:cNvPr>
              <p:cNvSpPr/>
              <p:nvPr/>
            </p:nvSpPr>
            <p:spPr>
              <a:xfrm>
                <a:off x="8794640" y="523748"/>
                <a:ext cx="247294" cy="2186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DCCA2E54-7BBD-CB94-621D-58A810CA4915}"/>
                  </a:ext>
                </a:extLst>
              </p:cNvPr>
              <p:cNvSpPr/>
              <p:nvPr/>
            </p:nvSpPr>
            <p:spPr>
              <a:xfrm>
                <a:off x="8895989" y="609600"/>
                <a:ext cx="45719" cy="1328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E6CB491-DDC7-7B01-4485-BDABA27FE2EB}"/>
              </a:ext>
            </a:extLst>
          </p:cNvPr>
          <p:cNvSpPr txBox="1"/>
          <p:nvPr/>
        </p:nvSpPr>
        <p:spPr>
          <a:xfrm>
            <a:off x="3323344" y="2059132"/>
            <a:ext cx="2795346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dirty="0">
                <a:latin typeface="+mn-ea"/>
              </a:rPr>
              <a:t>행정학</a:t>
            </a:r>
            <a:endParaRPr lang="en-US" altLang="ko-KR" b="1" dirty="0">
              <a:latin typeface="+mn-ea"/>
            </a:endParaRPr>
          </a:p>
          <a:p>
            <a:pPr algn="l"/>
            <a:r>
              <a:rPr lang="ko-KR" altLang="en-US" sz="4400" b="1" i="0" dirty="0" err="1">
                <a:effectLst/>
                <a:latin typeface="+mn-ea"/>
              </a:rPr>
              <a:t>위계점</a:t>
            </a:r>
            <a:r>
              <a:rPr lang="ko-KR" altLang="en-US" b="1" i="0" dirty="0">
                <a:effectLst/>
                <a:latin typeface="+mn-ea"/>
              </a:rPr>
              <a:t> 교수님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DC88C00-0CAC-E350-54DA-020FA6692F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4186" y="1799592"/>
            <a:ext cx="2340717" cy="130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7758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cUURK4L+Q4Khs3A9VPZvN74q/eJv0lprmBtWi2669g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vDQdCLjBzuNDMcjREtDKQ+AoKO0QGBD/nb6CP3H9hyU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woG/R0tGHO4GsiB5xmb45pcjv/TNdTxV7bM3zLny91Q=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toFvHBE0DSHbpkvebRIgEbzMi2hInHW/XCMQAmcRuFU=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Thg0O+dJSRfQjtfbw/IzDZWahZ0BzS4i1/XP2hcJ/8=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vDQdCLjBzuNDMcjREtDKQ+AoKO0QGBD/nb6CP3H9hyU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G0I0j5xrtSkVBWWUP++Om3nvW3p1EZx9xOpLHBAI+pU=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72057</TotalTime>
  <Words>6433</Words>
  <Application>Microsoft Office PowerPoint</Application>
  <PresentationFormat>와이드스크린</PresentationFormat>
  <Paragraphs>1195</Paragraphs>
  <Slides>29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굴림</vt:lpstr>
      <vt:lpstr>맑은 고딕</vt:lpstr>
      <vt:lpstr>Arial</vt:lpstr>
      <vt:lpstr>HY견고딕</vt:lpstr>
      <vt:lpstr>돋움</vt:lpstr>
      <vt:lpstr>Modern H Medium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gb001</dc:creator>
  <cp:lastModifiedBy>User</cp:lastModifiedBy>
  <cp:revision>4935</cp:revision>
  <cp:lastPrinted>2022-10-26T01:53:07Z</cp:lastPrinted>
  <dcterms:created xsi:type="dcterms:W3CDTF">2015-11-11T05:38:26Z</dcterms:created>
  <dcterms:modified xsi:type="dcterms:W3CDTF">2023-02-23T01:04:51Z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C:\Users\한혜진\Downloads\180704_ 2019 실전력 PR 랜딩 페이지_HJH_v1.0.pptx</vt:lpwstr>
  </property>
</Properties>
</file>